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138" r:id="rId9"/>
    <p:sldId id="587" r:id="rId10"/>
    <p:sldId id="588" r:id="rId11"/>
    <p:sldId id="553" r:id="rId12"/>
    <p:sldId id="799" r:id="rId13"/>
    <p:sldId id="800" r:id="rId14"/>
    <p:sldId id="801" r:id="rId15"/>
    <p:sldId id="1139" r:id="rId16"/>
    <p:sldId id="735"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58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338" autoAdjust="0"/>
    <p:restoredTop sz="72487" autoAdjust="0"/>
  </p:normalViewPr>
  <p:slideViewPr>
    <p:cSldViewPr snapToGrid="0" snapToObjects="1">
      <p:cViewPr varScale="1">
        <p:scale>
          <a:sx n="79" d="100"/>
          <a:sy n="79" d="100"/>
        </p:scale>
        <p:origin x="-2676" y="-96"/>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t>Cili nga këto më poshtë është traktat global që ka dispozita të specializuara të ndihmës së ndërsjellë që kanë të bëjnë me prova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t>a) Konventa për Ndihmën e Ndërsjellë në Çështjet Penale ndërmjet Shteteve Anëtare të Bashkimit Evropian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t>b) Konventa e Kombeve të Bashkuara kundër Krimit të Organizuar Transnacional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a:solidFill>
                <a:schemeClr val="tx1"/>
              </a:solidFill>
            </a:rPr>
            <a:t>c) Konventa e Këshillit të Evropës për Krimin Kibernetik (Konventa e Budapestit)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Konventa e Unionit Afrikan e Sigurisë Kibernetike dhe Mbrojtjes së të Dhënave Personale (Konventa - Malabo)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400" b="1" dirty="0"/>
            <a:t>Cili nga këto më poshtë është traktat global që ka dispozita të specializuara të ndihmës së ndërsjellë që kanë të bëjnë me prova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t>a) Konventa për Ndihmën e Ndërsjellë në Çështjet Penale ndërmjet Shteteve Anëtare të Bashkimit Evropian</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t>b) Konventa e Kombeve të Bashkuara kundër Krimit të Organizuar Transnacional</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a:solidFill>
                <a:srgbClr val="FF0000"/>
              </a:solidFill>
            </a:rPr>
            <a:t>c) Konventa e Këshillit të Evropës për Krimin Kibernetik (Konventa e Budapestit)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Konventa e Unionit Afrikan e Sigurisë Kibernetike dhe Mbrojtjes së të Dhënave Personale (Konventa - Malabo)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provide a refresher on cybercrime and electronic evidence. </a:t>
            </a:r>
          </a:p>
          <a:p>
            <a:r>
              <a:rPr lang="en-GB" sz="1200" dirty="0"/>
              <a:t>The second part of the session will look at approaches to formal international cooperation. </a:t>
            </a:r>
          </a:p>
          <a:p>
            <a:r>
              <a:rPr lang="en-GB" sz="1200" dirty="0"/>
              <a:t>The third part of the session will provide an overview of the Budapest Convention. </a:t>
            </a:r>
          </a:p>
          <a:p>
            <a:r>
              <a:rPr lang="en-GB" sz="1200" dirty="0"/>
              <a:t>The fourth part of the session will provide an overview of the Second Additional Protocol to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will summarise the session objectives.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procedural tools that to be incorporated into domestic law.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 (Article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and partial disclosure of traffic data  (Article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Production order (Article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Search and seizure of computer data (Article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Real-time collection of traffic data (Article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Interception of content data (Article 21)</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xmlns="" val="2666315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international cooperation provisions of the Budapest Convention. These include the following provisions: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international cooperation (Article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Extradition (Article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General principles related to mutual assistance (Article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Spontaneous information (Article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Procedures pertaining to mutual assistance in the absence of applicable international agreements (Article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Confidentiality and limitation of use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preservation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Expedited disclosure of preserved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accessing of stored computer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Trans-border access to stored computer data with consent or where publicly available</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real-time collection of traffic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Mutual assistance regarding interception of content data</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24/7 Network </a:t>
            </a:r>
          </a:p>
          <a:p>
            <a:pPr marL="0" indent="0" eaLnBrk="1" hangingPunct="1">
              <a:spcBef>
                <a:spcPct val="0"/>
              </a:spcBef>
              <a:buFontTx/>
              <a:buNone/>
            </a:pP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xmlns="" val="334794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overview of approaches to formal international cooperation.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653624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different global mechanisms that enable international cooperation with respect to different areas. The trainer can go through the list and explain that each will be explained in detail in subsequent slides.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372789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was adopted by General Assembly resolution 55/25 of 15 November 2000 as the main international instrument in the fight against transnational organized crime.  The Convention entered into force on 29 September 2003. </a:t>
            </a:r>
          </a:p>
          <a:p>
            <a:endParaRPr lang="en-US" dirty="0"/>
          </a:p>
          <a:p>
            <a:r>
              <a:rPr lang="en-US" dirty="0"/>
              <a:t>The Convention is further supplemented by three Protocols, which target specific areas and manifestations of organized crime, namely:</a:t>
            </a:r>
          </a:p>
          <a:p>
            <a:pPr marL="228600" indent="-228600">
              <a:buAutoNum type="arabicParenR"/>
            </a:pPr>
            <a:r>
              <a:rPr lang="en-US" dirty="0"/>
              <a:t>Protocol to Prevent, Suppress and Punish Trafficking in Persons, Especially Women and Children; </a:t>
            </a:r>
          </a:p>
          <a:p>
            <a:pPr marL="228600" indent="-228600">
              <a:buAutoNum type="arabicParenR"/>
            </a:pPr>
            <a:r>
              <a:rPr lang="en-US" dirty="0"/>
              <a:t>Protocol against the Smuggling of Migrants by Land, Sea and Air; </a:t>
            </a:r>
          </a:p>
          <a:p>
            <a:pPr marL="228600" indent="-228600">
              <a:buAutoNum type="arabicParenR"/>
            </a:pPr>
            <a:r>
              <a:rPr lang="en-US" dirty="0"/>
              <a:t>Protocol against the Illicit Manufacturing of and Trafficking in Firearms, their Parts and Components and Ammunition. </a:t>
            </a:r>
          </a:p>
          <a:p>
            <a:pPr marL="0" indent="0">
              <a:buNone/>
            </a:pPr>
            <a:endParaRPr lang="en-US" dirty="0"/>
          </a:p>
          <a:p>
            <a:pPr marL="0" indent="0">
              <a:buNone/>
            </a:pPr>
            <a:r>
              <a:rPr lang="en-US" dirty="0"/>
              <a:t>Countries must become parties to the Convention itself before they can become parties to any of the Protocols.</a:t>
            </a:r>
          </a:p>
          <a:p>
            <a:pPr marL="0" indent="0">
              <a:buNone/>
            </a:pPr>
            <a:endParaRPr lang="en-US" dirty="0"/>
          </a:p>
          <a:p>
            <a:pPr marL="0" indent="0">
              <a:buNone/>
            </a:pPr>
            <a:r>
              <a:rPr lang="en-US" dirty="0"/>
              <a:t>The trainer should emphasize that UNTOC does not have any SPECIFIC provisions related to international cooperation in relation to cybercrime or the exchange of electronic evidence.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38026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Transnational Organized Crime (UNTOC)</a:t>
            </a:r>
            <a:r>
              <a:rPr lang="en-US" dirty="0"/>
              <a:t> covers a limited scope of offences, particularly the participation in an organized criminal group, laundering of proceeds of crime, corruption and obstruction of justice. </a:t>
            </a:r>
          </a:p>
          <a:p>
            <a:endParaRPr lang="en-US" dirty="0"/>
          </a:p>
          <a:p>
            <a:r>
              <a:rPr lang="en-US" dirty="0"/>
              <a:t>It provides for the exercise of certain procedural powers in relation to offences covered by the Budapest Convention, including provisions regarding prosecution, adjudication and sanctions, confiscation and seizure and disposal of proceeds of crime. </a:t>
            </a:r>
          </a:p>
          <a:p>
            <a:endParaRPr lang="en-US" dirty="0"/>
          </a:p>
          <a:p>
            <a:r>
              <a:rPr lang="en-US" dirty="0"/>
              <a:t>Importantly, UNTOC provides for a series of provisions related to mutual assistance, which could theoretically be exercised in relation to mutual assistance with respect to the exchange of electronic evidence. However, UNTOC neither contains any specialized provisions that are necessary for electronic evidence, nor do the mutual assistance provisions in UNTOC apply in relation to all offences involving electronic evidence.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213834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is the only legally binding universal anti-corruption instrument. UNCAC has a far-reaching approach and the mandatory character of many of its provisions make it a unique tool for developing a comprehensive response to a global problem. The vast majority of United Nations Member States are parties to the Convention. The text of the United Nations Convention against Corruption was negotiated during seven sessions of the Ad Hoc Committee for the Negotiation of the Convention against Corruption, held between 21 January 2002 and 1 October 2003.</a:t>
            </a:r>
          </a:p>
          <a:p>
            <a:endParaRPr lang="en-US" dirty="0"/>
          </a:p>
          <a:p>
            <a:r>
              <a:rPr lang="en-US" dirty="0"/>
              <a:t>UNCAC currently has 140 signatories.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317834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United Nations Convention against Corruption (UNCAC) </a:t>
            </a:r>
            <a:r>
              <a:rPr lang="en-US" dirty="0"/>
              <a:t>covers five main areas: preventive measures, criminalization and law enforcement, international cooperation, asset recovery, and technical assistance and information exchange. The Convention covers many different forms of corruption, such as bribery, trading in influence, abuse of functions, and various acts of corruption in the private sector. Specific provisions have been identified on this slide. </a:t>
            </a:r>
          </a:p>
          <a:p>
            <a:endParaRPr lang="en-US" dirty="0"/>
          </a:p>
          <a:p>
            <a:r>
              <a:rPr lang="en-US" dirty="0"/>
              <a:t>The trainer should highlight that the offences under UNCAC are not cybercrimes, there are no specialized procedural powers that enable the collection of electronic evidence, and there are no specialized international cooperation provisions that enable the exchange of electronic evidence with other countries.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2352207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is a Council of Europe instrument which was signed in 1959 and entered into force in 1962. It has been signed by 50 Council of Europe Member States along with Chile, Israel and South Korea.</a:t>
            </a:r>
          </a:p>
          <a:p>
            <a:endParaRPr lang="en-US" b="0" dirty="0"/>
          </a:p>
          <a:p>
            <a:r>
              <a:rPr lang="en-US" dirty="0"/>
              <a:t>Under this Convention, Parties agree to afford each other the widest measure of mutual assistance with a view to gathering evidence, hearing witnesses, experts and prosecuted persons, etc. The Convention sets out rules for the enforcement of letters rogatory by the authorities of a Party ("requested Party") which aim to procure evidence (audition of witnesses, experts and prosecuted persons, service of writs and records of judicial verdicts) or to communicate the evidence (records or documents) in criminal proceedings undertaken by the judicial authorities of another Party ("requesting Party"). The Convention also specifies the requirements that requests for mutual assistance and letters rogatory have to meet (transmitting authorities, languages, refusal of mutual assistance).</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1142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European Convention on Mutual Assistance in Criminal Matters </a:t>
            </a:r>
            <a:r>
              <a:rPr lang="en-US" b="0" dirty="0"/>
              <a:t>has general provisions that enable mutual assistance. The trainer can use this slide to demonstrate that the Convention lacks specialized mutual assistance provisions that would be necessary with respect to electronic evidence, in particular the expedited preservation of stored computer data, disclosure of traffic data, mutual assistance regarding accessing stored data, transborder access with consent, mutual assistance regarding real-time collection of traffic data and mutual assistance regarding interception of content data. </a:t>
            </a:r>
            <a:endParaRPr lang="x-none"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199958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87746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 some regional mechanisms that enable regional cooperation in criminal matters.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413952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lists some regional mechanisms that enable regional cooperation in criminal matters.</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285523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18592538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c) Council of Europe Convention on Cybercrime (Budapest </a:t>
            </a:r>
            <a:r>
              <a:rPr lang="en-US"/>
              <a:t>Convention)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189844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xmlns="" val="3729041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part will provide a refresher on cybercrime and electronic evidence.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xmlns=""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ask the delegates to explain how they would define cybercrime. To encourage the discussion, the trainer can first start with clearer examples of cybercrime, such as accessing a computer without authorization, interfering with data and computer systems, etc. The trainer can then give examples of offences of </a:t>
            </a:r>
            <a:r>
              <a:rPr lang="en-US" i="1" dirty="0"/>
              <a:t>traditional </a:t>
            </a:r>
            <a:r>
              <a:rPr lang="en-US" i="0" dirty="0"/>
              <a:t>offences that involve the use </a:t>
            </a:r>
            <a:r>
              <a:rPr lang="en-US" i="0" dirty="0" err="1"/>
              <a:t>ofa</a:t>
            </a:r>
            <a:r>
              <a:rPr lang="en-US" i="0" dirty="0"/>
              <a:t> computer system (e.g. a murder coordinated through the use of a cellphone) and ask whether they would come under the ambit of a cybercrime.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NOT a cybercrime. The trainer should emphasize that just because a crime is committed through a computer system or involves electronic evidence, it does not make it a cybercrime.</a:t>
            </a:r>
          </a:p>
          <a:p>
            <a:endParaRPr lang="en-US" dirty="0"/>
          </a:p>
          <a:p>
            <a:r>
              <a:rPr lang="en-US" dirty="0"/>
              <a:t>The right side of the slide explains why all such conduct committed through a computer system or involves electronic evidence should not be considered a cybercrime – since if such a broad interpretation was taken – most offences would be a cybercrime. This is because almost all crimes involve either the use of a computer or involve electronic evidence in some form or the other.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left side of the slide shows what IS a cybercrime. This includes:</a:t>
            </a:r>
          </a:p>
          <a:p>
            <a:r>
              <a:rPr lang="en-US" dirty="0"/>
              <a:t>a) Offences against the confidentiality, integrity and availability of computer data and systems. This covers the offences of illegal access, illegal interception, data interference, system interference and misuse of devices</a:t>
            </a:r>
          </a:p>
          <a:p>
            <a:r>
              <a:rPr lang="en-US" dirty="0"/>
              <a:t>b) Computer-related offences. This covers the offences of computer-related forgery and computer-related fraud</a:t>
            </a:r>
          </a:p>
          <a:p>
            <a:r>
              <a:rPr lang="en-US" dirty="0"/>
              <a:t>c) content-related offences. This covers the offence of child pornography.</a:t>
            </a:r>
          </a:p>
          <a:p>
            <a:r>
              <a:rPr lang="en-US" dirty="0"/>
              <a:t>d) Offences related to copyright and related rights. This covers the offence of copyright infringement. </a:t>
            </a:r>
          </a:p>
          <a:p>
            <a:endParaRPr lang="en-US" dirty="0"/>
          </a:p>
          <a:p>
            <a:r>
              <a:rPr lang="en-US" dirty="0"/>
              <a:t>The right side of the slide explains why the Budapest Convention – as exceptions – </a:t>
            </a:r>
            <a:r>
              <a:rPr lang="en-US" dirty="0" err="1"/>
              <a:t>criminalised</a:t>
            </a:r>
            <a:r>
              <a:rPr lang="en-US" dirty="0"/>
              <a:t> child pornography and copyright infringement even though the same conduct would be </a:t>
            </a:r>
            <a:r>
              <a:rPr lang="en-US" dirty="0" err="1"/>
              <a:t>criminalised</a:t>
            </a:r>
            <a:r>
              <a:rPr lang="en-US" dirty="0"/>
              <a:t> if committed offline. The trainer should use this to explain that these two offences are exceptions, and should not be used as a basis to </a:t>
            </a:r>
            <a:r>
              <a:rPr lang="en-US" dirty="0" err="1"/>
              <a:t>criminalise</a:t>
            </a:r>
            <a:r>
              <a:rPr lang="en-US" dirty="0"/>
              <a:t> all traditional conduct committed by means of a computer system.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provides information about the total number of parties to the Budapest Convention (65) as well as countries which have signed the Budapest Convention but not yet ratified (3), and finally countries which have been invited to accede (9). The trainer should stress that 153 countries around the world, including countries which are not parties, which have not signed the Budapest Convention or invited to accede, have used the Budapest Convention as a guideline for their domestic legislation.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2797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x-none"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xmlns="" val="889865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shows the three pillars of the Budapest Convention – namely substantive law, procedural law and international cooperation. The highlighted pillar lists the different conduct that are criminalised under the Budapest Convention. This includes:</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access (Article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Illegal interception (Article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Data interference (Article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System interference (Article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Misuse of devices (Article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forgery (Article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Computer-related fraud (Article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Child pornography (Article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Copyright infringement (Article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Attempt, aiding &amp; abetting (Article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en-GB" sz="1200" kern="1200" dirty="0">
                <a:solidFill>
                  <a:schemeClr val="tx1"/>
                </a:solidFill>
                <a:latin typeface="+mn-lt"/>
                <a:ea typeface="MS PGothic" pitchFamily="34" charset="-128"/>
                <a:cs typeface="ＭＳ Ｐゴシック" charset="0"/>
              </a:rPr>
              <a:t>Corporate liability (Article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xmlns="" val="159090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626631"/>
            <a:ext cx="8750206" cy="3662541"/>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1.3</a:t>
            </a:r>
          </a:p>
          <a:p>
            <a:pPr marL="0" indent="0" algn="ctr">
              <a:buFont typeface="Arial" charset="0"/>
              <a:buNone/>
              <a:defRPr/>
            </a:pPr>
            <a:r>
              <a:rPr lang="sq-AL" sz="3200" b="1">
                <a:solidFill>
                  <a:schemeClr val="tx2"/>
                </a:solidFill>
              </a:rPr>
              <a:t>Përmbledhje e bazave ligjore të bashkëpunimit ndërkombëtar në lidhje me krimin kibernetik dhe provat elektronike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a:extLst>
              <a:ext uri="{FF2B5EF4-FFF2-40B4-BE49-F238E27FC236}">
                <a16:creationId xmlns:a16="http://schemas.microsoft.com/office/drawing/2014/main" xmlns=""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sq-AL" sz="2800" b="1">
                <a:solidFill>
                  <a:schemeClr val="tx2"/>
                </a:solidFill>
              </a:rPr>
              <a:t>- versioni online -</a:t>
            </a:r>
          </a:p>
        </p:txBody>
      </p:sp>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 “Budapestit” lidhur me Krimet Kibernetike e Këshillit të Evropës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72937"/>
            <a:ext cx="4572000" cy="5693866"/>
          </a:xfrm>
          <a:prstGeom prst="rect">
            <a:avLst/>
          </a:prstGeom>
        </p:spPr>
        <p:txBody>
          <a:bodyPr>
            <a:spAutoFit/>
          </a:bodyPr>
          <a:lstStyle/>
          <a:p>
            <a:pPr marL="342900" indent="-342900">
              <a:buFont typeface="Wingdings" pitchFamily="2" charset="2"/>
              <a:buChar char="ü"/>
              <a:defRPr/>
            </a:pPr>
            <a:r>
              <a:rPr lang="sq-AL" sz="2000" b="1"/>
              <a:t>Hapur për nënshkrim më 23 nëntor 2001 në Budapest</a:t>
            </a:r>
          </a:p>
          <a:p>
            <a:pPr marL="342900" indent="-342900">
              <a:buFont typeface="Wingdings" pitchFamily="2" charset="2"/>
              <a:buChar char="ü"/>
              <a:defRPr/>
            </a:pPr>
            <a:r>
              <a:rPr lang="sq-AL" sz="2000" b="1"/>
              <a:t>Ndjekur nga Komiteti i Konventës së Krimit Kibernetik (T-CY) </a:t>
            </a:r>
          </a:p>
          <a:p>
            <a:pPr marL="342900" indent="-342900">
              <a:buFont typeface="Wingdings" pitchFamily="2" charset="2"/>
              <a:buChar char="ü"/>
              <a:defRPr/>
            </a:pPr>
            <a:r>
              <a:rPr lang="sq-AL" sz="2000" b="1"/>
              <a:t>E hapur për aderim nga çdo shtet</a:t>
            </a:r>
          </a:p>
          <a:p>
            <a:pPr>
              <a:defRPr/>
            </a:pPr>
            <a:endParaRPr lang="en-GB" sz="2000" b="1" dirty="0"/>
          </a:p>
          <a:p>
            <a:pPr marL="457200" indent="-457200">
              <a:buFont typeface="Wingdings" pitchFamily="2" charset="2"/>
              <a:buChar char="ü"/>
              <a:defRPr/>
            </a:pPr>
            <a:r>
              <a:rPr lang="sq-AL" sz="2000" b="1"/>
              <a:t>Nga nëntori 2020:</a:t>
            </a:r>
          </a:p>
          <a:p>
            <a:pPr marL="342900" indent="-342900">
              <a:buFont typeface="Arial" pitchFamily="34" charset="0"/>
              <a:buChar char="•"/>
              <a:defRPr/>
            </a:pPr>
            <a:r>
              <a:rPr lang="sq-AL" sz="2000" b="1"/>
              <a:t>65 palë </a:t>
            </a:r>
            <a:r>
              <a:rPr lang="sq-AL" sz="2000"/>
              <a:t>(44 shtete anëtare të Këshillit të Evropës, përveç Argjentinës, Australisë, Cabo Verde, Kanada, Kili, Kolumbia, Kosta Rika, Republika Dominikane, Gana, Izraeli, Japonia, Mauritius, Maroku, Panama, Paraguai, Peru, Filipine, Senegal, Sri Lanka, Tonga dhe SHBA)</a:t>
            </a:r>
          </a:p>
          <a:p>
            <a:pPr>
              <a:defRPr/>
            </a:pPr>
            <a:endParaRPr lang="en-GB" sz="2200" b="1" dirty="0"/>
          </a:p>
          <a:p>
            <a:pPr marL="800100" lvl="1" indent="-342900">
              <a:buFont typeface="Wingdings" pitchFamily="2" charset="2"/>
              <a:buChar char="ü"/>
            </a:pPr>
            <a:endParaRPr lang="en-GB" sz="2200" dirty="0"/>
          </a:p>
        </p:txBody>
      </p:sp>
      <p:sp>
        <p:nvSpPr>
          <p:cNvPr id="5" name="Rectangle 4">
            <a:extLst>
              <a:ext uri="{FF2B5EF4-FFF2-40B4-BE49-F238E27FC236}">
                <a16:creationId xmlns:a16="http://schemas.microsoft.com/office/drawing/2014/main" xmlns="" id="{CBF6D94C-E963-2548-B312-315B2A8ACCD5}"/>
              </a:ext>
            </a:extLst>
          </p:cNvPr>
          <p:cNvSpPr/>
          <p:nvPr/>
        </p:nvSpPr>
        <p:spPr>
          <a:xfrm>
            <a:off x="4571999" y="1085294"/>
            <a:ext cx="4572001" cy="5647700"/>
          </a:xfrm>
          <a:prstGeom prst="rect">
            <a:avLst/>
          </a:prstGeom>
        </p:spPr>
        <p:txBody>
          <a:bodyPr wrap="square">
            <a:spAutoFit/>
          </a:bodyPr>
          <a:lstStyle/>
          <a:p>
            <a:pPr marL="342900" indent="-342900">
              <a:buFont typeface="Arial" pitchFamily="34" charset="0"/>
              <a:buChar char="•"/>
              <a:defRPr/>
            </a:pPr>
            <a:r>
              <a:rPr lang="sq-AL" sz="1900" b="1" dirty="0"/>
              <a:t>Numri i përgjithshëm i nënshkrimeve që nuk janë pasuar me ratifikim: 3 </a:t>
            </a:r>
          </a:p>
          <a:p>
            <a:pPr marL="342900" indent="-342900">
              <a:buFont typeface="Arial" pitchFamily="34" charset="0"/>
              <a:buChar char="•"/>
              <a:defRPr/>
            </a:pPr>
            <a:r>
              <a:rPr lang="sq-AL" sz="1900" dirty="0"/>
              <a:t>(Irlanda, Suedia, Afrika e Jugut)</a:t>
            </a:r>
          </a:p>
          <a:p>
            <a:pPr marL="342900" indent="-342900">
              <a:buFont typeface="Arial" pitchFamily="34" charset="0"/>
              <a:buChar char="•"/>
              <a:defRPr/>
            </a:pPr>
            <a:endParaRPr lang="en-US" sz="1200" dirty="0"/>
          </a:p>
          <a:p>
            <a:pPr marL="342900" indent="-342900">
              <a:buFont typeface="Arial" pitchFamily="34" charset="0"/>
              <a:buChar char="•"/>
              <a:defRPr/>
            </a:pPr>
            <a:r>
              <a:rPr lang="sq-AL" sz="1900" b="1" dirty="0"/>
              <a:t>Numri i përgjithshëm i ftesave për të nënshkruar dhe ratifikuar</a:t>
            </a:r>
            <a:r>
              <a:rPr lang="sq-AL" sz="1900" dirty="0"/>
              <a:t>: </a:t>
            </a:r>
            <a:r>
              <a:rPr lang="sq-AL" sz="1900" b="1" dirty="0"/>
              <a:t>9</a:t>
            </a:r>
            <a:r>
              <a:rPr lang="sq-AL" sz="1900" dirty="0"/>
              <a:t> </a:t>
            </a:r>
          </a:p>
          <a:p>
            <a:pPr marL="342900" indent="-342900">
              <a:buFont typeface="Arial" pitchFamily="34" charset="0"/>
              <a:buChar char="•"/>
              <a:defRPr/>
            </a:pPr>
            <a:r>
              <a:rPr lang="sq-AL" sz="1900" dirty="0"/>
              <a:t>(Benin, Brazil, </a:t>
            </a:r>
            <a:r>
              <a:rPr lang="sq-AL" sz="1900" dirty="0" err="1"/>
              <a:t>Burkina</a:t>
            </a:r>
            <a:r>
              <a:rPr lang="sq-AL" sz="1900" dirty="0"/>
              <a:t> </a:t>
            </a:r>
            <a:r>
              <a:rPr lang="sq-AL" sz="1900" dirty="0" err="1"/>
              <a:t>Faso</a:t>
            </a:r>
            <a:r>
              <a:rPr lang="sq-AL" sz="1900" dirty="0"/>
              <a:t>, Guatemala, Zelandën e Re, Niger, Nigeri, Tunizi)</a:t>
            </a:r>
          </a:p>
          <a:p>
            <a:pPr marL="342900" indent="-342900">
              <a:buFont typeface="Arial" pitchFamily="34" charset="0"/>
              <a:buChar char="•"/>
              <a:defRPr/>
            </a:pPr>
            <a:endParaRPr lang="en-US" sz="1400" dirty="0"/>
          </a:p>
          <a:p>
            <a:pPr marL="342900" indent="-342900">
              <a:buFont typeface="Arial" pitchFamily="34" charset="0"/>
              <a:buChar char="•"/>
              <a:defRPr/>
            </a:pPr>
            <a:r>
              <a:rPr lang="sq-AL" sz="1900" b="1" dirty="0"/>
              <a:t>Numri total i ratifikimeve, nënshkrimeve dhe ftesave në tetor 2020: 77</a:t>
            </a:r>
          </a:p>
          <a:p>
            <a:pPr>
              <a:defRPr/>
            </a:pPr>
            <a:r>
              <a:rPr lang="sq-AL" sz="1900" b="1" dirty="0"/>
              <a:t> </a:t>
            </a:r>
          </a:p>
          <a:p>
            <a:pPr marL="342900" indent="-342900">
              <a:buFont typeface="Arial" panose="020B0604020202020204" pitchFamily="34" charset="0"/>
              <a:buChar char="•"/>
              <a:defRPr/>
            </a:pPr>
            <a:r>
              <a:rPr lang="sq-AL" sz="1900" b="1" dirty="0"/>
              <a:t>Shumë më tepër kanë përdorur Konventën e Budapestit si udhëzues për legjislacionin e brendshëm</a:t>
            </a:r>
          </a:p>
        </p:txBody>
      </p:sp>
    </p:spTree>
    <p:extLst>
      <p:ext uri="{BB962C8B-B14F-4D97-AF65-F5344CB8AC3E}">
        <p14:creationId xmlns:p14="http://schemas.microsoft.com/office/powerpoint/2010/main" xmlns="" val="104419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xmlns=""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144" name="TextBox 143">
            <a:extLst>
              <a:ext uri="{FF2B5EF4-FFF2-40B4-BE49-F238E27FC236}">
                <a16:creationId xmlns:a16="http://schemas.microsoft.com/office/drawing/2014/main" xmlns="" id="{75E153E7-57D2-4E89-A28B-0FE40CC377C8}"/>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xmlns=""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47" name="Rectangle 146">
            <a:extLst>
              <a:ext uri="{FF2B5EF4-FFF2-40B4-BE49-F238E27FC236}">
                <a16:creationId xmlns:a16="http://schemas.microsoft.com/office/drawing/2014/main" xmlns=""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xmlns=""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xmlns=""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 “Budapestit” lidhur me Krimet Kibernetike e Këshillit të Evropës</a:t>
            </a:r>
          </a:p>
        </p:txBody>
      </p:sp>
      <p:pic>
        <p:nvPicPr>
          <p:cNvPr id="150" name="Picture 4">
            <a:extLst>
              <a:ext uri="{FF2B5EF4-FFF2-40B4-BE49-F238E27FC236}">
                <a16:creationId xmlns:a16="http://schemas.microsoft.com/office/drawing/2014/main" xmlns=""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51" name="TextBox 150">
            <a:extLst>
              <a:ext uri="{FF2B5EF4-FFF2-40B4-BE49-F238E27FC236}">
                <a16:creationId xmlns:a16="http://schemas.microsoft.com/office/drawing/2014/main" xmlns=""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xmlns=""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b="1">
                <a:latin typeface="Verdana" charset="0"/>
                <a:cs typeface="Verdana" charset="0"/>
              </a:rPr>
              <a:t>130+</a:t>
            </a:r>
          </a:p>
        </p:txBody>
      </p:sp>
      <p:grpSp>
        <p:nvGrpSpPr>
          <p:cNvPr id="153" name="Group 152">
            <a:extLst>
              <a:ext uri="{FF2B5EF4-FFF2-40B4-BE49-F238E27FC236}">
                <a16:creationId xmlns:a16="http://schemas.microsoft.com/office/drawing/2014/main" xmlns=""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xmlns=""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xmlns=""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xmlns=""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xmlns=""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xmlns=""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xmlns=""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xmlns=""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xmlns=""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xmlns=""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xmlns=""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xmlns=""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xmlns=""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xmlns=""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xmlns=""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xmlns=""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xmlns=""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xmlns=""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xmlns=""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xmlns=""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xmlns=""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xmlns=""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xmlns=""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xmlns=""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xmlns=""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xmlns=""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xmlns=""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xmlns=""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xmlns=""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xmlns=""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xmlns=""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xmlns=""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xmlns=""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xmlns=""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xmlns=""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xmlns=""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xmlns=""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xmlns=""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xmlns=""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xmlns=""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xmlns=""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xmlns=""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xmlns=""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xmlns=""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xmlns=""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xmlns=""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xmlns=""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xmlns=""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xmlns=""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xmlns=""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xmlns=""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xmlns=""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xmlns=""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xmlns=""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xmlns=""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xmlns=""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xmlns=""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xmlns=""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xmlns=""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xmlns=""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xmlns=""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xmlns=""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xmlns=""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xmlns=""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xmlns=""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xmlns=""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xmlns=""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xmlns=""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xmlns=""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xmlns=""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xmlns=""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xmlns=""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xmlns=""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xmlns=""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xmlns=""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xmlns=""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xmlns=""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xmlns=""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xmlns=""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xmlns=""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xmlns=""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xmlns=""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xmlns=""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xmlns=""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xmlns=""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xmlns=""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xmlns=""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xmlns=""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xmlns=""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xmlns=""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xmlns=""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xmlns=""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xmlns=""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xmlns=""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xmlns=""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xmlns=""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xmlns=""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xmlns=""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xmlns=""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xmlns=""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xmlns=""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xmlns=""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xmlns=""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xmlns=""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xmlns=""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xmlns=""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xmlns=""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xmlns=""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xmlns=""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xmlns=""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xmlns=""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xmlns=""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xmlns=""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xmlns=""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xmlns=""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xmlns=""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xmlns=""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xmlns=""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xmlns=""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xmlns=""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xmlns="" id="{2E5AA73A-AC34-40C9-A612-CE0DBB9DB8CA}"/>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Konventa e Budapestit</a:t>
            </a:r>
          </a:p>
          <a:p>
            <a:r>
              <a:rPr lang="sq-AL" sz="1400" b="1">
                <a:latin typeface="Verdana" charset="0"/>
                <a:cs typeface="Verdana" charset="0"/>
              </a:rPr>
              <a:t>Ratifikuar/aderuar: </a:t>
            </a:r>
            <a:r>
              <a:rPr lang="sq-AL" sz="2800" b="1">
                <a:solidFill>
                  <a:srgbClr val="FF0000"/>
                </a:solidFill>
                <a:latin typeface="Verdana" charset="0"/>
                <a:cs typeface="Verdana" charset="0"/>
              </a:rPr>
              <a:t>65</a:t>
            </a:r>
          </a:p>
        </p:txBody>
      </p:sp>
      <p:sp>
        <p:nvSpPr>
          <p:cNvPr id="404" name="TextBox 135">
            <a:extLst>
              <a:ext uri="{FF2B5EF4-FFF2-40B4-BE49-F238E27FC236}">
                <a16:creationId xmlns:a16="http://schemas.microsoft.com/office/drawing/2014/main" xmlns=""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Nënshkruar: 3</a:t>
            </a:r>
          </a:p>
        </p:txBody>
      </p:sp>
      <p:sp>
        <p:nvSpPr>
          <p:cNvPr id="405" name="TextBox 136">
            <a:extLst>
              <a:ext uri="{FF2B5EF4-FFF2-40B4-BE49-F238E27FC236}">
                <a16:creationId xmlns:a16="http://schemas.microsoft.com/office/drawing/2014/main" xmlns="" id="{A8808567-EB31-4853-B41D-F107788F9B34}"/>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Të ftuara për aderim:  9</a:t>
            </a:r>
          </a:p>
        </p:txBody>
      </p:sp>
      <p:sp>
        <p:nvSpPr>
          <p:cNvPr id="406" name="TextBox 137">
            <a:extLst>
              <a:ext uri="{FF2B5EF4-FFF2-40B4-BE49-F238E27FC236}">
                <a16:creationId xmlns:a16="http://schemas.microsoft.com/office/drawing/2014/main" xmlns="" id="{B38F34A9-9CD3-4DF5-B0F9-6BD415C585D2}"/>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Shtetet tjera me ligje/projektligje kryesisht në përputhje me Konventën e Budapestit = 20</a:t>
            </a:r>
          </a:p>
        </p:txBody>
      </p:sp>
      <p:sp>
        <p:nvSpPr>
          <p:cNvPr id="407" name="Oval 406">
            <a:extLst>
              <a:ext uri="{FF2B5EF4-FFF2-40B4-BE49-F238E27FC236}">
                <a16:creationId xmlns:a16="http://schemas.microsoft.com/office/drawing/2014/main" xmlns=""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xmlns=""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xmlns=""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xmlns=""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xmlns="" id="{3C21835E-06FB-4565-A6C5-C37241B38012}"/>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Shtete të tjera që mbështeten në Konventën e Budapestit për legjislacionin = 50+</a:t>
            </a:r>
          </a:p>
        </p:txBody>
      </p:sp>
      <p:sp>
        <p:nvSpPr>
          <p:cNvPr id="412" name="Oval 411">
            <a:extLst>
              <a:ext uri="{FF2B5EF4-FFF2-40B4-BE49-F238E27FC236}">
                <a16:creationId xmlns:a16="http://schemas.microsoft.com/office/drawing/2014/main" xmlns=""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xmlns=""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xmlns=""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xmlns=""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xmlns=""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xmlns=""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xmlns=""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xmlns=""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xmlns=""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xmlns=""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xmlns=""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xmlns=""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q-AL" sz="4000" b="1">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xmlns="" val="14701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sq-AL" sz="1900" b="1" dirty="0">
                <a:latin typeface="Verdana"/>
                <a:cs typeface="Verdana"/>
              </a:rPr>
              <a:t>Sjellje </a:t>
            </a:r>
            <a:r>
              <a:rPr lang="sq-AL" sz="1900" b="1" dirty="0" err="1">
                <a:latin typeface="Verdana"/>
                <a:cs typeface="Verdana"/>
              </a:rPr>
              <a:t>kriminalizuese</a:t>
            </a:r>
            <a:endParaRPr lang="sq-AL" sz="1900" b="1" dirty="0">
              <a:latin typeface="Verdana"/>
              <a:cs typeface="Verdana"/>
            </a:endParaRPr>
          </a:p>
          <a:p>
            <a:pPr marL="342900" indent="-342900" fontAlgn="auto">
              <a:spcBef>
                <a:spcPts val="0"/>
              </a:spcBef>
              <a:spcAft>
                <a:spcPts val="0"/>
              </a:spcAft>
              <a:buFont typeface="Wingdings" pitchFamily="2" charset="2"/>
              <a:buChar char="§"/>
              <a:defRPr/>
            </a:pPr>
            <a:r>
              <a:rPr lang="sq-AL" sz="1600" dirty="0">
                <a:latin typeface="Verdana"/>
                <a:cs typeface="Verdana"/>
              </a:rPr>
              <a:t>Qasja e jashtëligjshme</a:t>
            </a:r>
          </a:p>
          <a:p>
            <a:pPr marL="342900" indent="-342900" fontAlgn="auto">
              <a:spcBef>
                <a:spcPts val="0"/>
              </a:spcBef>
              <a:spcAft>
                <a:spcPts val="0"/>
              </a:spcAft>
              <a:buFont typeface="Wingdings" pitchFamily="2" charset="2"/>
              <a:buChar char="§"/>
              <a:defRPr/>
            </a:pPr>
            <a:r>
              <a:rPr lang="sq-AL" sz="1600" dirty="0">
                <a:latin typeface="Verdana"/>
                <a:cs typeface="Verdana"/>
              </a:rPr>
              <a:t>Përgjimi i jashtëligjshëm</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të dhëna</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sistem</a:t>
            </a:r>
          </a:p>
          <a:p>
            <a:pPr marL="342900" indent="-342900" fontAlgn="auto">
              <a:spcBef>
                <a:spcPts val="0"/>
              </a:spcBef>
              <a:spcAft>
                <a:spcPts val="0"/>
              </a:spcAft>
              <a:buFont typeface="Wingdings" pitchFamily="2" charset="2"/>
              <a:buChar char="§"/>
              <a:defRPr/>
            </a:pPr>
            <a:r>
              <a:rPr lang="sq-AL" sz="1600" dirty="0">
                <a:latin typeface="Verdana"/>
                <a:cs typeface="Verdana"/>
              </a:rPr>
              <a:t>Keqpërdorimi i pajisjeve</a:t>
            </a:r>
          </a:p>
          <a:p>
            <a:pPr marL="342900" indent="-342900" fontAlgn="auto">
              <a:spcBef>
                <a:spcPts val="0"/>
              </a:spcBef>
              <a:spcAft>
                <a:spcPts val="0"/>
              </a:spcAft>
              <a:buFont typeface="Wingdings" pitchFamily="2" charset="2"/>
              <a:buChar char="§"/>
              <a:defRPr/>
            </a:pPr>
            <a:r>
              <a:rPr lang="sq-AL" sz="1600" dirty="0">
                <a:latin typeface="Verdana"/>
                <a:cs typeface="Verdana"/>
              </a:rPr>
              <a:t>Mashtrimi dhe falsifikimi</a:t>
            </a:r>
          </a:p>
          <a:p>
            <a:pPr marL="342900" indent="-342900" fontAlgn="auto">
              <a:spcBef>
                <a:spcPts val="0"/>
              </a:spcBef>
              <a:spcAft>
                <a:spcPts val="0"/>
              </a:spcAft>
              <a:buFont typeface="Wingdings" pitchFamily="2" charset="2"/>
              <a:buChar char="§"/>
              <a:defRPr/>
            </a:pPr>
            <a:r>
              <a:rPr lang="sq-AL" sz="1600" dirty="0">
                <a:latin typeface="Verdana"/>
                <a:cs typeface="Verdana"/>
              </a:rPr>
              <a:t>Pornografia me fëmijë</a:t>
            </a:r>
          </a:p>
          <a:p>
            <a:pPr marL="342900" indent="-342900" fontAlgn="auto">
              <a:spcBef>
                <a:spcPts val="0"/>
              </a:spcBef>
              <a:spcAft>
                <a:spcPts val="0"/>
              </a:spcAft>
              <a:buFont typeface="Wingdings" pitchFamily="2" charset="2"/>
              <a:buChar char="§"/>
              <a:defRPr/>
            </a:pPr>
            <a:r>
              <a:rPr lang="sq-AL" sz="1600" dirty="0">
                <a:latin typeface="Verdana"/>
                <a:cs typeface="Verdana"/>
              </a:rPr>
              <a:t>Veprat IPR (kundër pronës intelektuale)</a:t>
            </a:r>
          </a:p>
          <a:p>
            <a:pPr marL="342900" indent="-342900" fontAlgn="auto">
              <a:spcBef>
                <a:spcPts val="0"/>
              </a:spcBef>
              <a:spcAft>
                <a:spcPts val="0"/>
              </a:spcAft>
              <a:buFont typeface="Wingdings" pitchFamily="2" charset="2"/>
              <a:buChar char="§"/>
              <a:defRPr/>
            </a:pPr>
            <a:r>
              <a:rPr lang="sq-AL" sz="1600" dirty="0">
                <a:latin typeface="Verdana"/>
                <a:cs typeface="Verdana"/>
              </a:rPr>
              <a:t>Tentimi, ndihma dhe nxitja</a:t>
            </a:r>
          </a:p>
          <a:p>
            <a:pPr marL="342900" indent="-342900" fontAlgn="auto">
              <a:spcBef>
                <a:spcPts val="0"/>
              </a:spcBef>
              <a:spcAft>
                <a:spcPts val="0"/>
              </a:spcAft>
              <a:buFont typeface="Wingdings" pitchFamily="2" charset="2"/>
              <a:buChar char="§"/>
              <a:defRPr/>
            </a:pPr>
            <a:r>
              <a:rPr lang="sq-AL" sz="1600" dirty="0">
                <a:latin typeface="Verdana"/>
                <a:cs typeface="Verdana"/>
              </a:rPr>
              <a:t>Përgjegjësia e korporatës</a:t>
            </a:r>
          </a:p>
        </p:txBody>
      </p:sp>
      <p:sp>
        <p:nvSpPr>
          <p:cNvPr id="21" name="Textfeld 4"/>
          <p:cNvSpPr txBox="1"/>
          <p:nvPr/>
        </p:nvSpPr>
        <p:spPr>
          <a:xfrm>
            <a:off x="6394447" y="988127"/>
            <a:ext cx="274955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Bashkëpunimi ndërkombëtar</a:t>
            </a:r>
          </a:p>
          <a:p>
            <a:pPr marL="361950" indent="-361950" fontAlgn="auto">
              <a:spcBef>
                <a:spcPts val="0"/>
              </a:spcBef>
              <a:spcAft>
                <a:spcPts val="0"/>
              </a:spcAft>
              <a:buFont typeface="Wingdings" pitchFamily="2" charset="2"/>
              <a:buChar char="§"/>
              <a:defRPr/>
            </a:pPr>
            <a:r>
              <a:rPr lang="sq-AL" sz="1900" dirty="0">
                <a:latin typeface="Verdana"/>
                <a:cs typeface="Verdana"/>
              </a:rPr>
              <a:t>Ekstradimi</a:t>
            </a:r>
          </a:p>
          <a:p>
            <a:pPr marL="361950" indent="-361950" fontAlgn="auto">
              <a:spcBef>
                <a:spcPts val="0"/>
              </a:spcBef>
              <a:spcAft>
                <a:spcPts val="0"/>
              </a:spcAft>
              <a:buFont typeface="Wingdings" pitchFamily="2" charset="2"/>
              <a:buChar char="§"/>
              <a:defRPr/>
            </a:pPr>
            <a:r>
              <a:rPr lang="sq-AL" sz="1900" dirty="0">
                <a:latin typeface="Verdana"/>
                <a:cs typeface="Verdana"/>
              </a:rPr>
              <a:t>MLA</a:t>
            </a:r>
          </a:p>
          <a:p>
            <a:pPr marL="361950" indent="-361950" fontAlgn="auto">
              <a:spcBef>
                <a:spcPts val="0"/>
              </a:spcBef>
              <a:spcAft>
                <a:spcPts val="0"/>
              </a:spcAft>
              <a:buFont typeface="Wingdings" pitchFamily="2" charset="2"/>
              <a:buChar char="§"/>
              <a:defRPr/>
            </a:pPr>
            <a:r>
              <a:rPr lang="sq-AL" sz="1900" dirty="0">
                <a:latin typeface="Verdana"/>
                <a:cs typeface="Verdana"/>
              </a:rPr>
              <a:t>Informimi spontan</a:t>
            </a:r>
          </a:p>
          <a:p>
            <a:pPr marL="361950" indent="-361950" fontAlgn="auto">
              <a:spcBef>
                <a:spcPts val="0"/>
              </a:spcBef>
              <a:spcAft>
                <a:spcPts val="0"/>
              </a:spcAft>
              <a:buFont typeface="Wingdings" pitchFamily="2" charset="2"/>
              <a:buChar char="§"/>
              <a:defRPr/>
            </a:pPr>
            <a:r>
              <a:rPr lang="sq-AL" sz="1900"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sz="1900" dirty="0">
                <a:latin typeface="Verdana"/>
                <a:cs typeface="Verdana"/>
              </a:rPr>
              <a:t>Zbulimi i përshpejtuar i TD-së</a:t>
            </a:r>
          </a:p>
          <a:p>
            <a:pPr marL="361950" indent="-361950" fontAlgn="auto">
              <a:spcBef>
                <a:spcPts val="0"/>
              </a:spcBef>
              <a:spcAft>
                <a:spcPts val="0"/>
              </a:spcAft>
              <a:buFont typeface="Wingdings" pitchFamily="2" charset="2"/>
              <a:buChar char="§"/>
              <a:defRPr/>
            </a:pPr>
            <a:r>
              <a:rPr lang="sq-AL" sz="1900" dirty="0">
                <a:latin typeface="Verdana"/>
                <a:cs typeface="Verdana"/>
              </a:rPr>
              <a:t>NJN për qasje</a:t>
            </a:r>
          </a:p>
          <a:p>
            <a:pPr marL="361950" indent="-361950">
              <a:buFont typeface="Wingdings" pitchFamily="2" charset="2"/>
              <a:buChar char="§"/>
              <a:defRPr/>
            </a:pPr>
            <a:r>
              <a:rPr lang="sq-AL" sz="1900" dirty="0">
                <a:latin typeface="Verdana"/>
                <a:cs typeface="Verdana"/>
              </a:rPr>
              <a:t>Qasja ndërkufitare</a:t>
            </a:r>
          </a:p>
          <a:p>
            <a:pPr marL="361950" indent="-361950" fontAlgn="auto">
              <a:spcBef>
                <a:spcPts val="0"/>
              </a:spcBef>
              <a:spcAft>
                <a:spcPts val="0"/>
              </a:spcAft>
              <a:buFont typeface="Wingdings" pitchFamily="2" charset="2"/>
              <a:buChar char="§"/>
              <a:defRPr/>
            </a:pPr>
            <a:r>
              <a:rPr lang="sq-AL" sz="1900" dirty="0">
                <a:latin typeface="Verdana"/>
                <a:cs typeface="Verdana"/>
              </a:rPr>
              <a:t>NJN për RT TD</a:t>
            </a:r>
          </a:p>
          <a:p>
            <a:pPr marL="361950" indent="-361950" fontAlgn="auto">
              <a:spcBef>
                <a:spcPts val="0"/>
              </a:spcBef>
              <a:spcAft>
                <a:spcPts val="0"/>
              </a:spcAft>
              <a:buFont typeface="Wingdings" pitchFamily="2" charset="2"/>
              <a:buChar char="§"/>
              <a:defRPr/>
            </a:pPr>
            <a:r>
              <a:rPr lang="sq-AL" sz="1900" dirty="0">
                <a:latin typeface="Verdana"/>
                <a:cs typeface="Verdana"/>
              </a:rPr>
              <a:t>NJN për përgjime</a:t>
            </a:r>
          </a:p>
          <a:p>
            <a:pPr marL="361950" indent="-361950" fontAlgn="auto">
              <a:spcBef>
                <a:spcPts val="0"/>
              </a:spcBef>
              <a:spcAft>
                <a:spcPts val="0"/>
              </a:spcAft>
              <a:buFont typeface="Wingdings" pitchFamily="2" charset="2"/>
              <a:buChar char="§"/>
              <a:defRPr/>
            </a:pPr>
            <a:r>
              <a:rPr lang="sq-AL" sz="1900" dirty="0">
                <a:latin typeface="Verdana"/>
                <a:cs typeface="Verdana"/>
              </a:rPr>
              <a:t>Pikat e kontaktit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cxnSp>
        <p:nvCxnSpPr>
          <p:cNvPr id="25" name="Form 20"/>
          <p:cNvCxnSpPr>
            <a:stCxn id="19" idx="2"/>
          </p:cNvCxnSpPr>
          <p:nvPr/>
        </p:nvCxnSpPr>
        <p:spPr>
          <a:xfrm rot="5400000" flipH="1" flipV="1">
            <a:off x="3591781" y="3656700"/>
            <a:ext cx="783307"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27809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Mjetet procedurale</a:t>
            </a:r>
          </a:p>
          <a:p>
            <a:pPr marL="361950" indent="-361950" fontAlgn="auto">
              <a:spcBef>
                <a:spcPts val="0"/>
              </a:spcBef>
              <a:spcAft>
                <a:spcPts val="0"/>
              </a:spcAft>
              <a:buFont typeface="Wingdings" pitchFamily="2" charset="2"/>
              <a:buChar char="§"/>
              <a:defRPr/>
            </a:pPr>
            <a:r>
              <a:rPr lang="sq-AL"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dirty="0">
                <a:latin typeface="Verdana"/>
                <a:cs typeface="Verdana"/>
              </a:rPr>
              <a:t>Zbulimi i TD</a:t>
            </a:r>
          </a:p>
          <a:p>
            <a:pPr marL="361950" indent="-361950" fontAlgn="auto">
              <a:spcBef>
                <a:spcPts val="0"/>
              </a:spcBef>
              <a:spcAft>
                <a:spcPts val="0"/>
              </a:spcAft>
              <a:buFont typeface="Wingdings" pitchFamily="2" charset="2"/>
              <a:buChar char="§"/>
              <a:defRPr/>
            </a:pPr>
            <a:r>
              <a:rPr lang="sq-AL" dirty="0">
                <a:latin typeface="Verdana"/>
                <a:cs typeface="Verdana"/>
              </a:rPr>
              <a:t>Kontrolli dhe sekuestrimi</a:t>
            </a:r>
          </a:p>
          <a:p>
            <a:pPr marL="361950" indent="-361950" fontAlgn="auto">
              <a:spcBef>
                <a:spcPts val="0"/>
              </a:spcBef>
              <a:spcAft>
                <a:spcPts val="0"/>
              </a:spcAft>
              <a:buFont typeface="Wingdings" pitchFamily="2" charset="2"/>
              <a:buChar char="§"/>
              <a:defRPr/>
            </a:pPr>
            <a:r>
              <a:rPr lang="sq-AL" dirty="0">
                <a:latin typeface="Verdana"/>
                <a:cs typeface="Verdana"/>
              </a:rPr>
              <a:t>Urdhri për paraqitjen e të dhënave</a:t>
            </a:r>
          </a:p>
          <a:p>
            <a:pPr marL="361950" indent="-361950" fontAlgn="auto">
              <a:spcBef>
                <a:spcPts val="0"/>
              </a:spcBef>
              <a:spcAft>
                <a:spcPts val="0"/>
              </a:spcAft>
              <a:buFont typeface="Wingdings" pitchFamily="2" charset="2"/>
              <a:buChar char="§"/>
              <a:defRPr/>
            </a:pPr>
            <a:r>
              <a:rPr lang="sq-AL" dirty="0">
                <a:latin typeface="Verdana"/>
                <a:cs typeface="Verdana"/>
              </a:rPr>
              <a:t>TD në kohë reale</a:t>
            </a:r>
          </a:p>
          <a:p>
            <a:pPr marL="361950" indent="-361950" fontAlgn="auto">
              <a:spcBef>
                <a:spcPts val="0"/>
              </a:spcBef>
              <a:spcAft>
                <a:spcPts val="0"/>
              </a:spcAft>
              <a:buFont typeface="Wingdings" pitchFamily="2" charset="2"/>
              <a:buChar char="§"/>
              <a:defRPr/>
            </a:pPr>
            <a:r>
              <a:rPr lang="sq-AL" dirty="0">
                <a:latin typeface="Verdana"/>
                <a:cs typeface="Verdana"/>
              </a:rPr>
              <a:t>Përgjimin e të dhënave rreth përmbajtjes</a:t>
            </a:r>
          </a:p>
        </p:txBody>
      </p:sp>
      <p:sp>
        <p:nvSpPr>
          <p:cNvPr id="18" name="Textfeld 18">
            <a:extLst>
              <a:ext uri="{FF2B5EF4-FFF2-40B4-BE49-F238E27FC236}">
                <a16:creationId xmlns:a16="http://schemas.microsoft.com/office/drawing/2014/main" xmlns=""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sq-AL" sz="1600" b="1">
                <a:solidFill>
                  <a:schemeClr val="tx1">
                    <a:lumMod val="65000"/>
                    <a:lumOff val="35000"/>
                  </a:schemeClr>
                </a:solidFill>
                <a:latin typeface="Verdana"/>
                <a:cs typeface="Verdana"/>
              </a:rPr>
              <a:t>Harmonizimi </a:t>
            </a:r>
          </a:p>
        </p:txBody>
      </p:sp>
      <p:sp>
        <p:nvSpPr>
          <p:cNvPr id="10" name="Slide Number Placeholder 1">
            <a:extLst>
              <a:ext uri="{FF2B5EF4-FFF2-40B4-BE49-F238E27FC236}">
                <a16:creationId xmlns:a16="http://schemas.microsoft.com/office/drawing/2014/main" xmlns=""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11" name="TextBox 10">
            <a:extLst>
              <a:ext uri="{FF2B5EF4-FFF2-40B4-BE49-F238E27FC236}">
                <a16:creationId xmlns:a16="http://schemas.microsoft.com/office/drawing/2014/main" xmlns="" id="{D270E6E6-A37B-4B57-8F39-18B72A94CAF5}"/>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xmlns=""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a:extLst>
              <a:ext uri="{FF2B5EF4-FFF2-40B4-BE49-F238E27FC236}">
                <a16:creationId xmlns:a16="http://schemas.microsoft.com/office/drawing/2014/main" xmlns=""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xmlns=""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xmlns=""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 “Budapestit” lidhur me Krimet Kibernetike e Këshillit të Evropës</a:t>
            </a:r>
          </a:p>
        </p:txBody>
      </p:sp>
      <p:pic>
        <p:nvPicPr>
          <p:cNvPr id="16" name="Picture 4">
            <a:extLst>
              <a:ext uri="{FF2B5EF4-FFF2-40B4-BE49-F238E27FC236}">
                <a16:creationId xmlns:a16="http://schemas.microsoft.com/office/drawing/2014/main" xmlns=""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a:extLst>
              <a:ext uri="{FF2B5EF4-FFF2-40B4-BE49-F238E27FC236}">
                <a16:creationId xmlns:a16="http://schemas.microsoft.com/office/drawing/2014/main" xmlns=""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87815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q-AL" sz="1900" b="1" dirty="0">
                <a:latin typeface="Verdana"/>
                <a:cs typeface="Verdana"/>
              </a:rPr>
              <a:t>Sjellje </a:t>
            </a:r>
            <a:r>
              <a:rPr lang="sq-AL" sz="1900" b="1" dirty="0" err="1">
                <a:latin typeface="Verdana"/>
                <a:cs typeface="Verdana"/>
              </a:rPr>
              <a:t>kriminalizuese</a:t>
            </a:r>
            <a:endParaRPr lang="sq-AL" sz="1900" b="1" dirty="0">
              <a:latin typeface="Verdana"/>
              <a:cs typeface="Verdana"/>
            </a:endParaRPr>
          </a:p>
          <a:p>
            <a:pPr marL="342900" indent="-342900" fontAlgn="auto">
              <a:spcBef>
                <a:spcPts val="0"/>
              </a:spcBef>
              <a:spcAft>
                <a:spcPts val="0"/>
              </a:spcAft>
              <a:buFont typeface="Wingdings" pitchFamily="2" charset="2"/>
              <a:buChar char="§"/>
              <a:defRPr/>
            </a:pPr>
            <a:r>
              <a:rPr lang="sq-AL" sz="1600" dirty="0">
                <a:latin typeface="Verdana"/>
                <a:cs typeface="Verdana"/>
              </a:rPr>
              <a:t>Qasja e jashtëligjshme</a:t>
            </a:r>
          </a:p>
          <a:p>
            <a:pPr marL="342900" indent="-342900" fontAlgn="auto">
              <a:spcBef>
                <a:spcPts val="0"/>
              </a:spcBef>
              <a:spcAft>
                <a:spcPts val="0"/>
              </a:spcAft>
              <a:buFont typeface="Wingdings" pitchFamily="2" charset="2"/>
              <a:buChar char="§"/>
              <a:defRPr/>
            </a:pPr>
            <a:r>
              <a:rPr lang="sq-AL" sz="1600" dirty="0">
                <a:latin typeface="Verdana"/>
                <a:cs typeface="Verdana"/>
              </a:rPr>
              <a:t>Përgjimi i jashtëligjshëm</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të dhëna</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sistem</a:t>
            </a:r>
          </a:p>
          <a:p>
            <a:pPr marL="342900" indent="-342900" fontAlgn="auto">
              <a:spcBef>
                <a:spcPts val="0"/>
              </a:spcBef>
              <a:spcAft>
                <a:spcPts val="0"/>
              </a:spcAft>
              <a:buFont typeface="Wingdings" pitchFamily="2" charset="2"/>
              <a:buChar char="§"/>
              <a:defRPr/>
            </a:pPr>
            <a:r>
              <a:rPr lang="sq-AL" sz="1600" dirty="0">
                <a:latin typeface="Verdana"/>
                <a:cs typeface="Verdana"/>
              </a:rPr>
              <a:t>Keqpërdorimi i pajisjeve</a:t>
            </a:r>
          </a:p>
          <a:p>
            <a:pPr marL="342900" indent="-342900" fontAlgn="auto">
              <a:spcBef>
                <a:spcPts val="0"/>
              </a:spcBef>
              <a:spcAft>
                <a:spcPts val="0"/>
              </a:spcAft>
              <a:buFont typeface="Wingdings" pitchFamily="2" charset="2"/>
              <a:buChar char="§"/>
              <a:defRPr/>
            </a:pPr>
            <a:r>
              <a:rPr lang="sq-AL" sz="1600" dirty="0">
                <a:latin typeface="Verdana"/>
                <a:cs typeface="Verdana"/>
              </a:rPr>
              <a:t>Mashtrimi dhe falsifikimi</a:t>
            </a:r>
          </a:p>
          <a:p>
            <a:pPr marL="342900" indent="-342900" fontAlgn="auto">
              <a:spcBef>
                <a:spcPts val="0"/>
              </a:spcBef>
              <a:spcAft>
                <a:spcPts val="0"/>
              </a:spcAft>
              <a:buFont typeface="Wingdings" pitchFamily="2" charset="2"/>
              <a:buChar char="§"/>
              <a:defRPr/>
            </a:pPr>
            <a:r>
              <a:rPr lang="sq-AL" sz="1600" dirty="0">
                <a:latin typeface="Verdana"/>
                <a:cs typeface="Verdana"/>
              </a:rPr>
              <a:t>Pornografia me fëmijë</a:t>
            </a:r>
          </a:p>
          <a:p>
            <a:pPr marL="342900" indent="-342900" fontAlgn="auto">
              <a:spcBef>
                <a:spcPts val="0"/>
              </a:spcBef>
              <a:spcAft>
                <a:spcPts val="0"/>
              </a:spcAft>
              <a:buFont typeface="Wingdings" pitchFamily="2" charset="2"/>
              <a:buChar char="§"/>
              <a:defRPr/>
            </a:pPr>
            <a:r>
              <a:rPr lang="sq-AL" sz="1600" dirty="0">
                <a:latin typeface="Verdana"/>
                <a:cs typeface="Verdana"/>
              </a:rPr>
              <a:t>Veprat IPR (kundër pronës intelektuale)</a:t>
            </a:r>
          </a:p>
          <a:p>
            <a:pPr marL="342900" indent="-342900" fontAlgn="auto">
              <a:spcBef>
                <a:spcPts val="0"/>
              </a:spcBef>
              <a:spcAft>
                <a:spcPts val="0"/>
              </a:spcAft>
              <a:buFont typeface="Wingdings" pitchFamily="2" charset="2"/>
              <a:buChar char="§"/>
              <a:defRPr/>
            </a:pPr>
            <a:r>
              <a:rPr lang="sq-AL" sz="1600" dirty="0">
                <a:latin typeface="Verdana"/>
                <a:cs typeface="Verdana"/>
              </a:rPr>
              <a:t>Tentimi, ndihma dhe nxitja</a:t>
            </a:r>
          </a:p>
          <a:p>
            <a:pPr marL="342900" indent="-342900" fontAlgn="auto">
              <a:spcBef>
                <a:spcPts val="0"/>
              </a:spcBef>
              <a:spcAft>
                <a:spcPts val="0"/>
              </a:spcAft>
              <a:buFont typeface="Wingdings" pitchFamily="2" charset="2"/>
              <a:buChar char="§"/>
              <a:defRPr/>
            </a:pPr>
            <a:r>
              <a:rPr lang="sq-AL" sz="1600" dirty="0">
                <a:latin typeface="Verdana"/>
                <a:cs typeface="Verdana"/>
              </a:rPr>
              <a:t>Përgjegjësia e korporatës</a:t>
            </a:r>
          </a:p>
        </p:txBody>
      </p:sp>
      <p:sp>
        <p:nvSpPr>
          <p:cNvPr id="21" name="Textfeld 4"/>
          <p:cNvSpPr txBox="1"/>
          <p:nvPr/>
        </p:nvSpPr>
        <p:spPr>
          <a:xfrm>
            <a:off x="6394447" y="988127"/>
            <a:ext cx="2570163" cy="510909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Bashkëpunimi ndërkombëtar</a:t>
            </a:r>
          </a:p>
          <a:p>
            <a:pPr marL="361950" indent="-361950" fontAlgn="auto">
              <a:spcBef>
                <a:spcPts val="0"/>
              </a:spcBef>
              <a:spcAft>
                <a:spcPts val="0"/>
              </a:spcAft>
              <a:buFont typeface="Wingdings" pitchFamily="2" charset="2"/>
              <a:buChar char="§"/>
              <a:defRPr/>
            </a:pPr>
            <a:r>
              <a:rPr lang="sq-AL" dirty="0">
                <a:latin typeface="Verdana"/>
                <a:cs typeface="Verdana"/>
              </a:rPr>
              <a:t>Ekstradimi</a:t>
            </a:r>
          </a:p>
          <a:p>
            <a:pPr marL="361950" indent="-361950" fontAlgn="auto">
              <a:spcBef>
                <a:spcPts val="0"/>
              </a:spcBef>
              <a:spcAft>
                <a:spcPts val="0"/>
              </a:spcAft>
              <a:buFont typeface="Wingdings" pitchFamily="2" charset="2"/>
              <a:buChar char="§"/>
              <a:defRPr/>
            </a:pPr>
            <a:r>
              <a:rPr lang="sq-AL" dirty="0">
                <a:latin typeface="Verdana"/>
                <a:cs typeface="Verdana"/>
              </a:rPr>
              <a:t>MLA</a:t>
            </a:r>
          </a:p>
          <a:p>
            <a:pPr marL="361950" indent="-361950" fontAlgn="auto">
              <a:spcBef>
                <a:spcPts val="0"/>
              </a:spcBef>
              <a:spcAft>
                <a:spcPts val="0"/>
              </a:spcAft>
              <a:buFont typeface="Wingdings" pitchFamily="2" charset="2"/>
              <a:buChar char="§"/>
              <a:defRPr/>
            </a:pPr>
            <a:r>
              <a:rPr lang="sq-AL" dirty="0">
                <a:latin typeface="Verdana"/>
                <a:cs typeface="Verdana"/>
              </a:rPr>
              <a:t>Informimi spontan</a:t>
            </a:r>
          </a:p>
          <a:p>
            <a:pPr marL="361950" indent="-361950" fontAlgn="auto">
              <a:spcBef>
                <a:spcPts val="0"/>
              </a:spcBef>
              <a:spcAft>
                <a:spcPts val="0"/>
              </a:spcAft>
              <a:buFont typeface="Wingdings" pitchFamily="2" charset="2"/>
              <a:buChar char="§"/>
              <a:defRPr/>
            </a:pPr>
            <a:r>
              <a:rPr lang="sq-AL"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dirty="0">
                <a:latin typeface="Verdana"/>
                <a:cs typeface="Verdana"/>
              </a:rPr>
              <a:t>Zbulimi i përshpejtuar i TD-së</a:t>
            </a:r>
          </a:p>
          <a:p>
            <a:pPr marL="361950" indent="-361950" fontAlgn="auto">
              <a:spcBef>
                <a:spcPts val="0"/>
              </a:spcBef>
              <a:spcAft>
                <a:spcPts val="0"/>
              </a:spcAft>
              <a:buFont typeface="Wingdings" pitchFamily="2" charset="2"/>
              <a:buChar char="§"/>
              <a:defRPr/>
            </a:pPr>
            <a:r>
              <a:rPr lang="sq-AL" dirty="0">
                <a:latin typeface="Verdana"/>
                <a:cs typeface="Verdana"/>
              </a:rPr>
              <a:t>NJN për qasje</a:t>
            </a:r>
          </a:p>
          <a:p>
            <a:pPr marL="361950" indent="-361950">
              <a:buFont typeface="Wingdings" pitchFamily="2" charset="2"/>
              <a:buChar char="§"/>
              <a:defRPr/>
            </a:pPr>
            <a:r>
              <a:rPr lang="sq-AL" dirty="0">
                <a:latin typeface="Verdana"/>
                <a:cs typeface="Verdana"/>
              </a:rPr>
              <a:t>Qasja ndërkufitare</a:t>
            </a:r>
          </a:p>
          <a:p>
            <a:pPr marL="361950" indent="-361950" fontAlgn="auto">
              <a:spcBef>
                <a:spcPts val="0"/>
              </a:spcBef>
              <a:spcAft>
                <a:spcPts val="0"/>
              </a:spcAft>
              <a:buFont typeface="Wingdings" pitchFamily="2" charset="2"/>
              <a:buChar char="§"/>
              <a:defRPr/>
            </a:pPr>
            <a:r>
              <a:rPr lang="sq-AL" dirty="0">
                <a:latin typeface="Verdana"/>
                <a:cs typeface="Verdana"/>
              </a:rPr>
              <a:t>NJN për RT TD</a:t>
            </a:r>
          </a:p>
          <a:p>
            <a:pPr marL="361950" indent="-361950" fontAlgn="auto">
              <a:spcBef>
                <a:spcPts val="0"/>
              </a:spcBef>
              <a:spcAft>
                <a:spcPts val="0"/>
              </a:spcAft>
              <a:buFont typeface="Wingdings" pitchFamily="2" charset="2"/>
              <a:buChar char="§"/>
              <a:defRPr/>
            </a:pPr>
            <a:r>
              <a:rPr lang="sq-AL" dirty="0">
                <a:latin typeface="Verdana"/>
                <a:cs typeface="Verdana"/>
              </a:rPr>
              <a:t>NJN për përgjime</a:t>
            </a:r>
          </a:p>
          <a:p>
            <a:pPr marL="361950" indent="-361950" fontAlgn="auto">
              <a:spcBef>
                <a:spcPts val="0"/>
              </a:spcBef>
              <a:spcAft>
                <a:spcPts val="0"/>
              </a:spcAft>
              <a:buFont typeface="Wingdings" pitchFamily="2" charset="2"/>
              <a:buChar char="§"/>
              <a:defRPr/>
            </a:pPr>
            <a:r>
              <a:rPr lang="sq-AL" dirty="0">
                <a:latin typeface="Verdana"/>
                <a:cs typeface="Verdana"/>
              </a:rPr>
              <a:t>Pikat e kontaktit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cxnSp>
        <p:nvCxnSpPr>
          <p:cNvPr id="25" name="Form 20"/>
          <p:cNvCxnSpPr>
            <a:stCxn id="19" idx="2"/>
          </p:cNvCxnSpPr>
          <p:nvPr/>
        </p:nvCxnSpPr>
        <p:spPr>
          <a:xfrm rot="5400000" flipH="1" flipV="1">
            <a:off x="3591781" y="3656700"/>
            <a:ext cx="783307"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67820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Mjetet procedurale</a:t>
            </a:r>
          </a:p>
          <a:p>
            <a:pPr marL="361950" indent="-361950" fontAlgn="auto">
              <a:spcBef>
                <a:spcPts val="0"/>
              </a:spcBef>
              <a:spcAft>
                <a:spcPts val="0"/>
              </a:spcAft>
              <a:buFont typeface="Wingdings" pitchFamily="2" charset="2"/>
              <a:buChar char="§"/>
              <a:defRPr/>
            </a:pPr>
            <a:r>
              <a:rPr lang="sq-AL" sz="2000"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sz="2000" dirty="0">
                <a:latin typeface="Verdana"/>
                <a:cs typeface="Verdana"/>
              </a:rPr>
              <a:t>Zbulimi i TD</a:t>
            </a:r>
          </a:p>
          <a:p>
            <a:pPr marL="361950" indent="-361950" fontAlgn="auto">
              <a:spcBef>
                <a:spcPts val="0"/>
              </a:spcBef>
              <a:spcAft>
                <a:spcPts val="0"/>
              </a:spcAft>
              <a:buFont typeface="Wingdings" pitchFamily="2" charset="2"/>
              <a:buChar char="§"/>
              <a:defRPr/>
            </a:pPr>
            <a:r>
              <a:rPr lang="sq-AL" sz="2000" dirty="0">
                <a:latin typeface="Verdana"/>
                <a:cs typeface="Verdana"/>
              </a:rPr>
              <a:t>Kontrolli dhe sekuestrimi</a:t>
            </a:r>
          </a:p>
          <a:p>
            <a:pPr marL="361950" indent="-361950" fontAlgn="auto">
              <a:spcBef>
                <a:spcPts val="0"/>
              </a:spcBef>
              <a:spcAft>
                <a:spcPts val="0"/>
              </a:spcAft>
              <a:buFont typeface="Wingdings" pitchFamily="2" charset="2"/>
              <a:buChar char="§"/>
              <a:defRPr/>
            </a:pPr>
            <a:r>
              <a:rPr lang="sq-AL" sz="2000" dirty="0">
                <a:latin typeface="Verdana"/>
                <a:cs typeface="Verdana"/>
              </a:rPr>
              <a:t>Urdhri për paraqitjen e të dhënave</a:t>
            </a:r>
          </a:p>
          <a:p>
            <a:pPr marL="361950" indent="-361950" fontAlgn="auto">
              <a:spcBef>
                <a:spcPts val="0"/>
              </a:spcBef>
              <a:spcAft>
                <a:spcPts val="0"/>
              </a:spcAft>
              <a:buFont typeface="Wingdings" pitchFamily="2" charset="2"/>
              <a:buChar char="§"/>
              <a:defRPr/>
            </a:pPr>
            <a:r>
              <a:rPr lang="sq-AL" sz="2000" dirty="0">
                <a:latin typeface="Verdana"/>
                <a:cs typeface="Verdana"/>
              </a:rPr>
              <a:t>TD në kohë reale</a:t>
            </a:r>
          </a:p>
          <a:p>
            <a:pPr marL="361950" indent="-361950" fontAlgn="auto">
              <a:spcBef>
                <a:spcPts val="0"/>
              </a:spcBef>
              <a:spcAft>
                <a:spcPts val="0"/>
              </a:spcAft>
              <a:buFont typeface="Wingdings" pitchFamily="2" charset="2"/>
              <a:buChar char="§"/>
              <a:defRPr/>
            </a:pPr>
            <a:r>
              <a:rPr lang="sq-AL" sz="2000" dirty="0">
                <a:latin typeface="Verdana"/>
                <a:cs typeface="Verdana"/>
              </a:rPr>
              <a:t>Përgjimin e të dhënave rreth përmbajtjes</a:t>
            </a:r>
          </a:p>
        </p:txBody>
      </p:sp>
      <p:sp>
        <p:nvSpPr>
          <p:cNvPr id="18" name="Textfeld 18">
            <a:extLst>
              <a:ext uri="{FF2B5EF4-FFF2-40B4-BE49-F238E27FC236}">
                <a16:creationId xmlns:a16="http://schemas.microsoft.com/office/drawing/2014/main" xmlns=""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sq-AL" sz="1600" b="1">
                <a:solidFill>
                  <a:schemeClr val="tx1">
                    <a:lumMod val="65000"/>
                    <a:lumOff val="35000"/>
                  </a:schemeClr>
                </a:solidFill>
                <a:latin typeface="Verdana"/>
                <a:cs typeface="Verdana"/>
              </a:rPr>
              <a:t>Harmonizimi </a:t>
            </a:r>
          </a:p>
        </p:txBody>
      </p:sp>
      <p:sp>
        <p:nvSpPr>
          <p:cNvPr id="10" name="Slide Number Placeholder 1">
            <a:extLst>
              <a:ext uri="{FF2B5EF4-FFF2-40B4-BE49-F238E27FC236}">
                <a16:creationId xmlns:a16="http://schemas.microsoft.com/office/drawing/2014/main" xmlns=""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11" name="TextBox 10">
            <a:extLst>
              <a:ext uri="{FF2B5EF4-FFF2-40B4-BE49-F238E27FC236}">
                <a16:creationId xmlns:a16="http://schemas.microsoft.com/office/drawing/2014/main" xmlns="" id="{D270E6E6-A37B-4B57-8F39-18B72A94CAF5}"/>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xmlns=""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a:extLst>
              <a:ext uri="{FF2B5EF4-FFF2-40B4-BE49-F238E27FC236}">
                <a16:creationId xmlns:a16="http://schemas.microsoft.com/office/drawing/2014/main" xmlns=""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xmlns=""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xmlns=""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 “Budapestit” lidhur me Krimet Kibernetike e Këshillit të Evropës</a:t>
            </a:r>
          </a:p>
        </p:txBody>
      </p:sp>
      <p:pic>
        <p:nvPicPr>
          <p:cNvPr id="16" name="Picture 4">
            <a:extLst>
              <a:ext uri="{FF2B5EF4-FFF2-40B4-BE49-F238E27FC236}">
                <a16:creationId xmlns:a16="http://schemas.microsoft.com/office/drawing/2014/main" xmlns=""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a:extLst>
              <a:ext uri="{FF2B5EF4-FFF2-40B4-BE49-F238E27FC236}">
                <a16:creationId xmlns:a16="http://schemas.microsoft.com/office/drawing/2014/main" xmlns=""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05462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355312"/>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sq-AL" sz="1900" b="1" dirty="0">
                <a:latin typeface="Verdana"/>
                <a:cs typeface="Verdana"/>
              </a:rPr>
              <a:t>Sjellje </a:t>
            </a:r>
            <a:r>
              <a:rPr lang="sq-AL" sz="1900" b="1" dirty="0" err="1">
                <a:latin typeface="Verdana"/>
                <a:cs typeface="Verdana"/>
              </a:rPr>
              <a:t>kriminalizuese</a:t>
            </a:r>
            <a:endParaRPr lang="sq-AL" sz="1900" b="1" dirty="0">
              <a:latin typeface="Verdana"/>
              <a:cs typeface="Verdana"/>
            </a:endParaRPr>
          </a:p>
          <a:p>
            <a:pPr marL="342900" indent="-342900" fontAlgn="auto">
              <a:spcBef>
                <a:spcPts val="0"/>
              </a:spcBef>
              <a:spcAft>
                <a:spcPts val="0"/>
              </a:spcAft>
              <a:buFont typeface="Wingdings" pitchFamily="2" charset="2"/>
              <a:buChar char="§"/>
              <a:defRPr/>
            </a:pPr>
            <a:r>
              <a:rPr lang="sq-AL" sz="1600" dirty="0">
                <a:latin typeface="Verdana"/>
                <a:cs typeface="Verdana"/>
              </a:rPr>
              <a:t>Qasja e jashtëligjshme</a:t>
            </a:r>
          </a:p>
          <a:p>
            <a:pPr marL="342900" indent="-342900" fontAlgn="auto">
              <a:spcBef>
                <a:spcPts val="0"/>
              </a:spcBef>
              <a:spcAft>
                <a:spcPts val="0"/>
              </a:spcAft>
              <a:buFont typeface="Wingdings" pitchFamily="2" charset="2"/>
              <a:buChar char="§"/>
              <a:defRPr/>
            </a:pPr>
            <a:r>
              <a:rPr lang="sq-AL" sz="1600" dirty="0">
                <a:latin typeface="Verdana"/>
                <a:cs typeface="Verdana"/>
              </a:rPr>
              <a:t>Përgjimi i jashtëligjshëm</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të dhëna</a:t>
            </a:r>
          </a:p>
          <a:p>
            <a:pPr marL="342900" indent="-342900" fontAlgn="auto">
              <a:spcBef>
                <a:spcPts val="0"/>
              </a:spcBef>
              <a:spcAft>
                <a:spcPts val="0"/>
              </a:spcAft>
              <a:buFont typeface="Wingdings" pitchFamily="2" charset="2"/>
              <a:buChar char="§"/>
              <a:defRPr/>
            </a:pPr>
            <a:r>
              <a:rPr lang="sq-AL" sz="1600" dirty="0">
                <a:latin typeface="Verdana"/>
                <a:cs typeface="Verdana"/>
              </a:rPr>
              <a:t>Ndërhyrja në sistem</a:t>
            </a:r>
          </a:p>
          <a:p>
            <a:pPr marL="342900" indent="-342900" fontAlgn="auto">
              <a:spcBef>
                <a:spcPts val="0"/>
              </a:spcBef>
              <a:spcAft>
                <a:spcPts val="0"/>
              </a:spcAft>
              <a:buFont typeface="Wingdings" pitchFamily="2" charset="2"/>
              <a:buChar char="§"/>
              <a:defRPr/>
            </a:pPr>
            <a:r>
              <a:rPr lang="sq-AL" sz="1600" dirty="0">
                <a:latin typeface="Verdana"/>
                <a:cs typeface="Verdana"/>
              </a:rPr>
              <a:t>Keqpërdorimi i pajisjeve</a:t>
            </a:r>
          </a:p>
          <a:p>
            <a:pPr marL="342900" indent="-342900" fontAlgn="auto">
              <a:spcBef>
                <a:spcPts val="0"/>
              </a:spcBef>
              <a:spcAft>
                <a:spcPts val="0"/>
              </a:spcAft>
              <a:buFont typeface="Wingdings" pitchFamily="2" charset="2"/>
              <a:buChar char="§"/>
              <a:defRPr/>
            </a:pPr>
            <a:r>
              <a:rPr lang="sq-AL" sz="1600" dirty="0">
                <a:latin typeface="Verdana"/>
                <a:cs typeface="Verdana"/>
              </a:rPr>
              <a:t>Mashtrimi dhe falsifikimi</a:t>
            </a:r>
          </a:p>
          <a:p>
            <a:pPr marL="342900" indent="-342900" fontAlgn="auto">
              <a:spcBef>
                <a:spcPts val="0"/>
              </a:spcBef>
              <a:spcAft>
                <a:spcPts val="0"/>
              </a:spcAft>
              <a:buFont typeface="Wingdings" pitchFamily="2" charset="2"/>
              <a:buChar char="§"/>
              <a:defRPr/>
            </a:pPr>
            <a:r>
              <a:rPr lang="sq-AL" sz="1600" dirty="0">
                <a:latin typeface="Verdana"/>
                <a:cs typeface="Verdana"/>
              </a:rPr>
              <a:t>Pornografia me fëmijë</a:t>
            </a:r>
          </a:p>
          <a:p>
            <a:pPr marL="342900" indent="-342900" fontAlgn="auto">
              <a:spcBef>
                <a:spcPts val="0"/>
              </a:spcBef>
              <a:spcAft>
                <a:spcPts val="0"/>
              </a:spcAft>
              <a:buFont typeface="Wingdings" pitchFamily="2" charset="2"/>
              <a:buChar char="§"/>
              <a:defRPr/>
            </a:pPr>
            <a:r>
              <a:rPr lang="sq-AL" sz="1600" dirty="0">
                <a:latin typeface="Verdana"/>
                <a:cs typeface="Verdana"/>
              </a:rPr>
              <a:t>Veprat IPR (kundër pronës intelektuale)</a:t>
            </a:r>
          </a:p>
          <a:p>
            <a:pPr marL="342900" indent="-342900" fontAlgn="auto">
              <a:spcBef>
                <a:spcPts val="0"/>
              </a:spcBef>
              <a:spcAft>
                <a:spcPts val="0"/>
              </a:spcAft>
              <a:buFont typeface="Wingdings" pitchFamily="2" charset="2"/>
              <a:buChar char="§"/>
              <a:defRPr/>
            </a:pPr>
            <a:r>
              <a:rPr lang="sq-AL" sz="1600" dirty="0">
                <a:latin typeface="Verdana"/>
                <a:cs typeface="Verdana"/>
              </a:rPr>
              <a:t>Tentimi, ndihma dhe nxitja</a:t>
            </a:r>
          </a:p>
          <a:p>
            <a:pPr marL="342900" indent="-342900" fontAlgn="auto">
              <a:spcBef>
                <a:spcPts val="0"/>
              </a:spcBef>
              <a:spcAft>
                <a:spcPts val="0"/>
              </a:spcAft>
              <a:buFont typeface="Wingdings" pitchFamily="2" charset="2"/>
              <a:buChar char="§"/>
              <a:defRPr/>
            </a:pPr>
            <a:r>
              <a:rPr lang="sq-AL" sz="1600" dirty="0">
                <a:latin typeface="Verdana"/>
                <a:cs typeface="Verdana"/>
              </a:rPr>
              <a:t>Përgjegjësia e korporatës</a:t>
            </a:r>
          </a:p>
        </p:txBody>
      </p:sp>
      <p:sp>
        <p:nvSpPr>
          <p:cNvPr id="21" name="Textfeld 4"/>
          <p:cNvSpPr txBox="1"/>
          <p:nvPr/>
        </p:nvSpPr>
        <p:spPr>
          <a:xfrm>
            <a:off x="6394447" y="988127"/>
            <a:ext cx="2570163" cy="5109091"/>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Bashkëpunimi ndërkombëtar</a:t>
            </a:r>
          </a:p>
          <a:p>
            <a:pPr marL="361950" indent="-361950" fontAlgn="auto">
              <a:spcBef>
                <a:spcPts val="0"/>
              </a:spcBef>
              <a:spcAft>
                <a:spcPts val="0"/>
              </a:spcAft>
              <a:buFont typeface="Wingdings" pitchFamily="2" charset="2"/>
              <a:buChar char="§"/>
              <a:defRPr/>
            </a:pPr>
            <a:r>
              <a:rPr lang="sq-AL" dirty="0">
                <a:latin typeface="Verdana"/>
                <a:cs typeface="Verdana"/>
              </a:rPr>
              <a:t>Ekstradimi</a:t>
            </a:r>
          </a:p>
          <a:p>
            <a:pPr marL="361950" indent="-361950" fontAlgn="auto">
              <a:spcBef>
                <a:spcPts val="0"/>
              </a:spcBef>
              <a:spcAft>
                <a:spcPts val="0"/>
              </a:spcAft>
              <a:buFont typeface="Wingdings" pitchFamily="2" charset="2"/>
              <a:buChar char="§"/>
              <a:defRPr/>
            </a:pPr>
            <a:r>
              <a:rPr lang="sq-AL" dirty="0">
                <a:latin typeface="Verdana"/>
                <a:cs typeface="Verdana"/>
              </a:rPr>
              <a:t>MLA</a:t>
            </a:r>
          </a:p>
          <a:p>
            <a:pPr marL="361950" indent="-361950" fontAlgn="auto">
              <a:spcBef>
                <a:spcPts val="0"/>
              </a:spcBef>
              <a:spcAft>
                <a:spcPts val="0"/>
              </a:spcAft>
              <a:buFont typeface="Wingdings" pitchFamily="2" charset="2"/>
              <a:buChar char="§"/>
              <a:defRPr/>
            </a:pPr>
            <a:r>
              <a:rPr lang="sq-AL" dirty="0">
                <a:latin typeface="Verdana"/>
                <a:cs typeface="Verdana"/>
              </a:rPr>
              <a:t>Informimi spontan</a:t>
            </a:r>
          </a:p>
          <a:p>
            <a:pPr marL="361950" indent="-361950" fontAlgn="auto">
              <a:spcBef>
                <a:spcPts val="0"/>
              </a:spcBef>
              <a:spcAft>
                <a:spcPts val="0"/>
              </a:spcAft>
              <a:buFont typeface="Wingdings" pitchFamily="2" charset="2"/>
              <a:buChar char="§"/>
              <a:defRPr/>
            </a:pPr>
            <a:r>
              <a:rPr lang="sq-AL"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dirty="0">
                <a:latin typeface="Verdana"/>
                <a:cs typeface="Verdana"/>
              </a:rPr>
              <a:t>Zbulimi i përshpejtuar i TD-së</a:t>
            </a:r>
          </a:p>
          <a:p>
            <a:pPr marL="361950" indent="-361950" fontAlgn="auto">
              <a:spcBef>
                <a:spcPts val="0"/>
              </a:spcBef>
              <a:spcAft>
                <a:spcPts val="0"/>
              </a:spcAft>
              <a:buFont typeface="Wingdings" pitchFamily="2" charset="2"/>
              <a:buChar char="§"/>
              <a:defRPr/>
            </a:pPr>
            <a:r>
              <a:rPr lang="sq-AL" dirty="0">
                <a:latin typeface="Verdana"/>
                <a:cs typeface="Verdana"/>
              </a:rPr>
              <a:t>NJN për qasje</a:t>
            </a:r>
          </a:p>
          <a:p>
            <a:pPr marL="361950" indent="-361950">
              <a:buFont typeface="Wingdings" pitchFamily="2" charset="2"/>
              <a:buChar char="§"/>
              <a:defRPr/>
            </a:pPr>
            <a:r>
              <a:rPr lang="sq-AL" dirty="0">
                <a:latin typeface="Verdana"/>
                <a:cs typeface="Verdana"/>
              </a:rPr>
              <a:t>Qasja ndërkufitare</a:t>
            </a:r>
          </a:p>
          <a:p>
            <a:pPr marL="361950" indent="-361950" fontAlgn="auto">
              <a:spcBef>
                <a:spcPts val="0"/>
              </a:spcBef>
              <a:spcAft>
                <a:spcPts val="0"/>
              </a:spcAft>
              <a:buFont typeface="Wingdings" pitchFamily="2" charset="2"/>
              <a:buChar char="§"/>
              <a:defRPr/>
            </a:pPr>
            <a:r>
              <a:rPr lang="sq-AL" dirty="0">
                <a:latin typeface="Verdana"/>
                <a:cs typeface="Verdana"/>
              </a:rPr>
              <a:t>NJN për RT TD</a:t>
            </a:r>
          </a:p>
          <a:p>
            <a:pPr marL="361950" indent="-361950" fontAlgn="auto">
              <a:spcBef>
                <a:spcPts val="0"/>
              </a:spcBef>
              <a:spcAft>
                <a:spcPts val="0"/>
              </a:spcAft>
              <a:buFont typeface="Wingdings" pitchFamily="2" charset="2"/>
              <a:buChar char="§"/>
              <a:defRPr/>
            </a:pPr>
            <a:r>
              <a:rPr lang="sq-AL" dirty="0">
                <a:latin typeface="Verdana"/>
                <a:cs typeface="Verdana"/>
              </a:rPr>
              <a:t>NJN për përgjime</a:t>
            </a:r>
          </a:p>
          <a:p>
            <a:pPr marL="361950" indent="-361950" fontAlgn="auto">
              <a:spcBef>
                <a:spcPts val="0"/>
              </a:spcBef>
              <a:spcAft>
                <a:spcPts val="0"/>
              </a:spcAft>
              <a:buFont typeface="Wingdings" pitchFamily="2" charset="2"/>
              <a:buChar char="§"/>
              <a:defRPr/>
            </a:pPr>
            <a:r>
              <a:rPr lang="sq-AL" dirty="0">
                <a:latin typeface="Verdana"/>
                <a:cs typeface="Verdana"/>
              </a:rPr>
              <a:t>Pikat e kontaktit 24/7</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sq-AL" sz="4400" b="1">
                <a:latin typeface="Verdana" charset="0"/>
                <a:cs typeface="Verdana" charset="0"/>
              </a:rPr>
              <a:t>+</a:t>
            </a:r>
          </a:p>
        </p:txBody>
      </p:sp>
      <p:cxnSp>
        <p:nvCxnSpPr>
          <p:cNvPr id="25" name="Form 20"/>
          <p:cNvCxnSpPr>
            <a:stCxn id="19" idx="2"/>
          </p:cNvCxnSpPr>
          <p:nvPr/>
        </p:nvCxnSpPr>
        <p:spPr>
          <a:xfrm rot="5400000" flipH="1" flipV="1">
            <a:off x="3591781" y="3656700"/>
            <a:ext cx="783307" cy="4822030"/>
          </a:xfrm>
          <a:prstGeom prst="bentConnector4">
            <a:avLst>
              <a:gd name="adj1" fmla="val -29184"/>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278094"/>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sq-AL" sz="1900" b="1" dirty="0">
                <a:latin typeface="Verdana"/>
                <a:cs typeface="Verdana"/>
              </a:rPr>
              <a:t>Mjetet procedurale</a:t>
            </a:r>
          </a:p>
          <a:p>
            <a:pPr marL="361950" indent="-361950" fontAlgn="auto">
              <a:spcBef>
                <a:spcPts val="0"/>
              </a:spcBef>
              <a:spcAft>
                <a:spcPts val="0"/>
              </a:spcAft>
              <a:buFont typeface="Wingdings" pitchFamily="2" charset="2"/>
              <a:buChar char="§"/>
              <a:defRPr/>
            </a:pPr>
            <a:r>
              <a:rPr lang="sq-AL" dirty="0">
                <a:latin typeface="Verdana"/>
                <a:cs typeface="Verdana"/>
              </a:rPr>
              <a:t>Ruajtja e përshpejtuar</a:t>
            </a:r>
          </a:p>
          <a:p>
            <a:pPr marL="361950" indent="-361950" fontAlgn="auto">
              <a:spcBef>
                <a:spcPts val="0"/>
              </a:spcBef>
              <a:spcAft>
                <a:spcPts val="0"/>
              </a:spcAft>
              <a:buFont typeface="Wingdings" pitchFamily="2" charset="2"/>
              <a:buChar char="§"/>
              <a:defRPr/>
            </a:pPr>
            <a:r>
              <a:rPr lang="sq-AL" dirty="0">
                <a:latin typeface="Verdana"/>
                <a:cs typeface="Verdana"/>
              </a:rPr>
              <a:t>Zbulimi i TD</a:t>
            </a:r>
          </a:p>
          <a:p>
            <a:pPr marL="361950" indent="-361950" fontAlgn="auto">
              <a:spcBef>
                <a:spcPts val="0"/>
              </a:spcBef>
              <a:spcAft>
                <a:spcPts val="0"/>
              </a:spcAft>
              <a:buFont typeface="Wingdings" pitchFamily="2" charset="2"/>
              <a:buChar char="§"/>
              <a:defRPr/>
            </a:pPr>
            <a:r>
              <a:rPr lang="sq-AL" dirty="0">
                <a:latin typeface="Verdana"/>
                <a:cs typeface="Verdana"/>
              </a:rPr>
              <a:t>Kontrolli dhe sekuestrimi</a:t>
            </a:r>
          </a:p>
          <a:p>
            <a:pPr marL="361950" indent="-361950" fontAlgn="auto">
              <a:spcBef>
                <a:spcPts val="0"/>
              </a:spcBef>
              <a:spcAft>
                <a:spcPts val="0"/>
              </a:spcAft>
              <a:buFont typeface="Wingdings" pitchFamily="2" charset="2"/>
              <a:buChar char="§"/>
              <a:defRPr/>
            </a:pPr>
            <a:r>
              <a:rPr lang="sq-AL" dirty="0">
                <a:latin typeface="Verdana"/>
                <a:cs typeface="Verdana"/>
              </a:rPr>
              <a:t>Urdhri për paraqitjen e të dhënave</a:t>
            </a:r>
          </a:p>
          <a:p>
            <a:pPr marL="361950" indent="-361950" fontAlgn="auto">
              <a:spcBef>
                <a:spcPts val="0"/>
              </a:spcBef>
              <a:spcAft>
                <a:spcPts val="0"/>
              </a:spcAft>
              <a:buFont typeface="Wingdings" pitchFamily="2" charset="2"/>
              <a:buChar char="§"/>
              <a:defRPr/>
            </a:pPr>
            <a:r>
              <a:rPr lang="sq-AL" dirty="0">
                <a:latin typeface="Verdana"/>
                <a:cs typeface="Verdana"/>
              </a:rPr>
              <a:t>TD në kohë reale</a:t>
            </a:r>
          </a:p>
          <a:p>
            <a:pPr marL="361950" indent="-361950" fontAlgn="auto">
              <a:spcBef>
                <a:spcPts val="0"/>
              </a:spcBef>
              <a:spcAft>
                <a:spcPts val="0"/>
              </a:spcAft>
              <a:buFont typeface="Wingdings" pitchFamily="2" charset="2"/>
              <a:buChar char="§"/>
              <a:defRPr/>
            </a:pPr>
            <a:r>
              <a:rPr lang="sq-AL" dirty="0">
                <a:latin typeface="Verdana"/>
                <a:cs typeface="Verdana"/>
              </a:rPr>
              <a:t>Përgjimin e të dhënave rreth përmbajtjes</a:t>
            </a:r>
          </a:p>
        </p:txBody>
      </p:sp>
      <p:sp>
        <p:nvSpPr>
          <p:cNvPr id="18" name="Textfeld 18">
            <a:extLst>
              <a:ext uri="{FF2B5EF4-FFF2-40B4-BE49-F238E27FC236}">
                <a16:creationId xmlns:a16="http://schemas.microsoft.com/office/drawing/2014/main" xmlns=""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sq-AL" sz="1600" b="1">
                <a:solidFill>
                  <a:schemeClr val="tx1">
                    <a:lumMod val="65000"/>
                    <a:lumOff val="35000"/>
                  </a:schemeClr>
                </a:solidFill>
                <a:latin typeface="Verdana"/>
                <a:cs typeface="Verdana"/>
              </a:rPr>
              <a:t>Harmonizimi </a:t>
            </a:r>
          </a:p>
        </p:txBody>
      </p:sp>
      <p:sp>
        <p:nvSpPr>
          <p:cNvPr id="10" name="Slide Number Placeholder 1">
            <a:extLst>
              <a:ext uri="{FF2B5EF4-FFF2-40B4-BE49-F238E27FC236}">
                <a16:creationId xmlns:a16="http://schemas.microsoft.com/office/drawing/2014/main" xmlns=""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11" name="TextBox 10">
            <a:extLst>
              <a:ext uri="{FF2B5EF4-FFF2-40B4-BE49-F238E27FC236}">
                <a16:creationId xmlns:a16="http://schemas.microsoft.com/office/drawing/2014/main" xmlns="" id="{D270E6E6-A37B-4B57-8F39-18B72A94CAF5}"/>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xmlns=""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a:extLst>
              <a:ext uri="{FF2B5EF4-FFF2-40B4-BE49-F238E27FC236}">
                <a16:creationId xmlns:a16="http://schemas.microsoft.com/office/drawing/2014/main" xmlns=""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xmlns=""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xmlns=""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 “Budapestit” lidhur me Krimet Kibernetike e Këshillit të Evropës</a:t>
            </a:r>
          </a:p>
        </p:txBody>
      </p:sp>
      <p:pic>
        <p:nvPicPr>
          <p:cNvPr id="16" name="Picture 4">
            <a:extLst>
              <a:ext uri="{FF2B5EF4-FFF2-40B4-BE49-F238E27FC236}">
                <a16:creationId xmlns:a16="http://schemas.microsoft.com/office/drawing/2014/main" xmlns=""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a:extLst>
              <a:ext uri="{FF2B5EF4-FFF2-40B4-BE49-F238E27FC236}">
                <a16:creationId xmlns:a16="http://schemas.microsoft.com/office/drawing/2014/main" xmlns=""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1417162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Qasjet në bashkëpunimin zyrtar ndërkombëtar - traktate dhe mekanizma të tjerë</a:t>
            </a:r>
          </a:p>
        </p:txBody>
      </p:sp>
    </p:spTree>
    <p:extLst>
      <p:ext uri="{BB962C8B-B14F-4D97-AF65-F5344CB8AC3E}">
        <p14:creationId xmlns:p14="http://schemas.microsoft.com/office/powerpoint/2010/main" xmlns=""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Pasqyrë e Mekanizmave Globale dhe Rajonale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xmlns=""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8">
            <a:extLst>
              <a:ext uri="{FF2B5EF4-FFF2-40B4-BE49-F238E27FC236}">
                <a16:creationId xmlns:a16="http://schemas.microsoft.com/office/drawing/2014/main" xmlns="" id="{7E2C615F-9A8F-46E4-9E28-82E78BE611E2}"/>
              </a:ext>
            </a:extLst>
          </p:cNvPr>
          <p:cNvSpPr/>
          <p:nvPr/>
        </p:nvSpPr>
        <p:spPr>
          <a:xfrm>
            <a:off x="4369342" y="1230682"/>
            <a:ext cx="4653114" cy="5262979"/>
          </a:xfrm>
          <a:prstGeom prst="rect">
            <a:avLst/>
          </a:prstGeom>
        </p:spPr>
        <p:txBody>
          <a:bodyPr wrap="square">
            <a:spAutoFit/>
          </a:bodyPr>
          <a:lstStyle/>
          <a:p>
            <a:pPr marL="342900" indent="-342900">
              <a:buFont typeface="Wingdings" pitchFamily="2" charset="2"/>
              <a:buChar char="Ø"/>
            </a:pPr>
            <a:r>
              <a:rPr lang="sq-AL" sz="2200" dirty="0"/>
              <a:t>Konventa e Kombeve të Bashkuara kundër Krimit të Organizuar </a:t>
            </a:r>
            <a:r>
              <a:rPr lang="sq-AL" sz="2200" dirty="0" err="1"/>
              <a:t>Transnacional</a:t>
            </a:r>
            <a:r>
              <a:rPr lang="sq-AL" sz="2200" dirty="0"/>
              <a:t> (</a:t>
            </a:r>
            <a:r>
              <a:rPr lang="sq-AL" sz="2200" b="1" dirty="0"/>
              <a:t>UNTOC</a:t>
            </a:r>
            <a:r>
              <a:rPr lang="sq-AL" sz="2200" dirty="0"/>
              <a:t>)</a:t>
            </a:r>
          </a:p>
          <a:p>
            <a:pPr marL="342900" indent="-342900">
              <a:buFont typeface="Wingdings" pitchFamily="2" charset="2"/>
              <a:buChar char="Ø"/>
            </a:pPr>
            <a:endParaRPr lang="en-GB" sz="1200" dirty="0"/>
          </a:p>
          <a:p>
            <a:pPr marL="342900" indent="-342900">
              <a:buFont typeface="Wingdings" pitchFamily="2" charset="2"/>
              <a:buChar char="Ø"/>
            </a:pPr>
            <a:r>
              <a:rPr lang="sq-AL" sz="2200" dirty="0"/>
              <a:t>Konventa e Organizatës së Kombeve të Bashkuara Kundër Korrupsionit (</a:t>
            </a:r>
            <a:r>
              <a:rPr lang="sq-AL" sz="2200" b="1" dirty="0"/>
              <a:t>UNCAC</a:t>
            </a:r>
            <a:r>
              <a:rPr lang="sq-AL" sz="2200" dirty="0"/>
              <a:t>)</a:t>
            </a:r>
          </a:p>
          <a:p>
            <a:pPr marL="342900" indent="-342900">
              <a:buFont typeface="Wingdings" pitchFamily="2" charset="2"/>
              <a:buChar char="Ø"/>
            </a:pPr>
            <a:endParaRPr lang="en-GB" sz="1400" dirty="0"/>
          </a:p>
          <a:p>
            <a:pPr marL="342900" indent="-342900">
              <a:buFont typeface="Wingdings" pitchFamily="2" charset="2"/>
              <a:buChar char="Ø"/>
            </a:pPr>
            <a:r>
              <a:rPr lang="sq-AL" sz="2200" dirty="0"/>
              <a:t>Konventa e Këshillit të Evropës për Ndihmën e Ndërsjellë në Çështjet Penale</a:t>
            </a:r>
          </a:p>
          <a:p>
            <a:pPr marL="342900" indent="-342900">
              <a:buFont typeface="Wingdings" pitchFamily="2" charset="2"/>
              <a:buChar char="Ø"/>
            </a:pPr>
            <a:endParaRPr lang="en-GB" sz="1400" dirty="0"/>
          </a:p>
          <a:p>
            <a:pPr marL="342900" indent="-342900">
              <a:buFont typeface="Wingdings" pitchFamily="2" charset="2"/>
              <a:buChar char="Ø"/>
            </a:pPr>
            <a:r>
              <a:rPr lang="sq-AL" sz="2200" dirty="0"/>
              <a:t>Mekanizmat e tjerë rajonalë (Bashkimi Afrikan, ASEAN, </a:t>
            </a:r>
            <a:r>
              <a:rPr lang="sq-AL" sz="2200" dirty="0" err="1"/>
              <a:t>Komonuelth</a:t>
            </a:r>
            <a:r>
              <a:rPr lang="sq-AL" sz="2200" dirty="0"/>
              <a:t>, OAS, etj.)</a:t>
            </a:r>
          </a:p>
        </p:txBody>
      </p:sp>
      <p:pic>
        <p:nvPicPr>
          <p:cNvPr id="10" name="Picture 6" descr="Council of Europe - Wikipedia">
            <a:extLst>
              <a:ext uri="{FF2B5EF4-FFF2-40B4-BE49-F238E27FC236}">
                <a16:creationId xmlns:a16="http://schemas.microsoft.com/office/drawing/2014/main" xmlns=""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3816429"/>
          </a:xfrm>
          <a:prstGeom prst="rect">
            <a:avLst/>
          </a:prstGeom>
        </p:spPr>
        <p:txBody>
          <a:bodyPr>
            <a:spAutoFit/>
          </a:bodyPr>
          <a:lstStyle/>
          <a:p>
            <a:pPr marL="342900" indent="-342900">
              <a:buFont typeface="Wingdings" pitchFamily="2" charset="2"/>
              <a:buChar char="Ø"/>
            </a:pPr>
            <a:r>
              <a:rPr lang="sq-AL" sz="2200"/>
              <a:t>Viti i nënshkrimit: 2000</a:t>
            </a:r>
          </a:p>
          <a:p>
            <a:pPr marL="342900" indent="-342900">
              <a:buFont typeface="Wingdings" pitchFamily="2" charset="2"/>
              <a:buChar char="Ø"/>
            </a:pPr>
            <a:endParaRPr lang="en-GB" sz="2200" dirty="0"/>
          </a:p>
          <a:p>
            <a:pPr marL="342900" indent="-342900">
              <a:buFont typeface="Wingdings" pitchFamily="2" charset="2"/>
              <a:buChar char="Ø"/>
            </a:pPr>
            <a:r>
              <a:rPr lang="sq-AL" sz="2200"/>
              <a:t>Hyrja në fuqi: 2003</a:t>
            </a:r>
          </a:p>
          <a:p>
            <a:pPr marL="342900" indent="-342900">
              <a:buFont typeface="Wingdings" pitchFamily="2" charset="2"/>
              <a:buChar char="Ø"/>
            </a:pPr>
            <a:endParaRPr lang="en-GB" sz="2200" dirty="0"/>
          </a:p>
          <a:p>
            <a:pPr marL="342900" indent="-342900">
              <a:buFont typeface="Wingdings" pitchFamily="2" charset="2"/>
              <a:buChar char="Ø"/>
            </a:pPr>
            <a:r>
              <a:rPr lang="sq-AL" sz="2200"/>
              <a:t>Numri i nënshkruesve: 147</a:t>
            </a:r>
          </a:p>
          <a:p>
            <a:pPr marL="342900" indent="-342900">
              <a:buFont typeface="Wingdings" pitchFamily="2" charset="2"/>
              <a:buChar char="Ø"/>
            </a:pPr>
            <a:endParaRPr lang="en-GB" sz="2200" dirty="0"/>
          </a:p>
          <a:p>
            <a:pPr marL="342900" indent="-342900" algn="just">
              <a:buFont typeface="Wingdings" pitchFamily="2" charset="2"/>
              <a:buChar char="Ø"/>
            </a:pPr>
            <a:r>
              <a:rPr lang="sq-AL" sz="2200"/>
              <a:t>Qëllimi: promovimi i bashkëpunimit për parandalimin dhe luftimin e krimit të organizuar ndërkombëtar në mënyrë më efektive</a:t>
            </a:r>
          </a:p>
          <a:p>
            <a:pPr algn="just"/>
            <a:endParaRPr lang="en-GB" sz="22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2000" y="1138503"/>
            <a:ext cx="4572000" cy="3816429"/>
          </a:xfrm>
          <a:prstGeom prst="rect">
            <a:avLst/>
          </a:prstGeom>
        </p:spPr>
        <p:txBody>
          <a:bodyPr>
            <a:spAutoFit/>
          </a:bodyPr>
          <a:lstStyle/>
          <a:p>
            <a:pPr marL="342900" indent="-342900">
              <a:buFont typeface="Wingdings" pitchFamily="2" charset="2"/>
              <a:buChar char="ü"/>
            </a:pPr>
            <a:r>
              <a:rPr lang="sq-AL" sz="2200"/>
              <a:t>Mundëson bashkëpunimin ndërkombëtar për veprat transnacionale që përfshijnë grupin e organizuar kriminal:</a:t>
            </a:r>
          </a:p>
          <a:p>
            <a:pPr marL="800100" lvl="1" indent="-342900">
              <a:buFont typeface="Wingdings" pitchFamily="2" charset="2"/>
              <a:buChar char="ü"/>
            </a:pPr>
            <a:endParaRPr lang="en-GB" sz="2200" dirty="0"/>
          </a:p>
          <a:p>
            <a:pPr marL="800100" lvl="1" indent="-342900">
              <a:buFont typeface="Wingdings" pitchFamily="2" charset="2"/>
              <a:buChar char="ü"/>
            </a:pPr>
            <a:r>
              <a:rPr lang="sq-AL" sz="2200"/>
              <a:t>Veprat e rënda (dënimi minimal prej 4 vjetësh)</a:t>
            </a:r>
          </a:p>
          <a:p>
            <a:pPr lvl="1" algn="ctr"/>
            <a:r>
              <a:rPr lang="sq-AL" sz="2200"/>
              <a:t>+</a:t>
            </a:r>
          </a:p>
          <a:p>
            <a:pPr lvl="1" algn="ctr"/>
            <a:endParaRPr lang="en-GB" sz="2200" dirty="0"/>
          </a:p>
          <a:p>
            <a:pPr marL="800100" lvl="1" indent="-342900">
              <a:buFont typeface="Wingdings" pitchFamily="2" charset="2"/>
              <a:buChar char="ü"/>
            </a:pPr>
            <a:r>
              <a:rPr lang="sq-AL" sz="2200"/>
              <a:t>Veprat penale të vendosura sipas Konventës</a:t>
            </a:r>
          </a:p>
        </p:txBody>
      </p:sp>
    </p:spTree>
    <p:extLst>
      <p:ext uri="{BB962C8B-B14F-4D97-AF65-F5344CB8AC3E}">
        <p14:creationId xmlns:p14="http://schemas.microsoft.com/office/powerpoint/2010/main" xmlns=""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88522" y="1003540"/>
            <a:ext cx="4227342" cy="5570756"/>
          </a:xfrm>
          <a:prstGeom prst="rect">
            <a:avLst/>
          </a:prstGeom>
        </p:spPr>
        <p:txBody>
          <a:bodyPr wrap="square">
            <a:spAutoFit/>
          </a:bodyPr>
          <a:lstStyle/>
          <a:p>
            <a:pPr marL="342900" indent="-342900">
              <a:buFont typeface="Wingdings" pitchFamily="2" charset="2"/>
              <a:buChar char="Ø"/>
            </a:pPr>
            <a:r>
              <a:rPr lang="sq-AL" sz="2200" b="1" dirty="0"/>
              <a:t>Veprat penale:</a:t>
            </a:r>
          </a:p>
          <a:p>
            <a:pPr marL="800100" lvl="1" indent="-342900">
              <a:buFont typeface="Wingdings" pitchFamily="2" charset="2"/>
              <a:buChar char="Ø"/>
            </a:pPr>
            <a:r>
              <a:rPr lang="sq-AL" sz="2200" dirty="0"/>
              <a:t>Pjesëmarrja në grupin kriminal të organizuar</a:t>
            </a:r>
          </a:p>
          <a:p>
            <a:pPr marL="800100" lvl="1" indent="-342900">
              <a:buFont typeface="Wingdings" pitchFamily="2" charset="2"/>
              <a:buChar char="Ø"/>
            </a:pPr>
            <a:r>
              <a:rPr lang="sq-AL" sz="2200" dirty="0"/>
              <a:t>Pastrimi i të ardhurave nga krimi</a:t>
            </a:r>
          </a:p>
          <a:p>
            <a:pPr marL="800100" lvl="1" indent="-342900">
              <a:buFont typeface="Wingdings" pitchFamily="2" charset="2"/>
              <a:buChar char="Ø"/>
            </a:pPr>
            <a:r>
              <a:rPr lang="sq-AL" sz="2200" dirty="0"/>
              <a:t>Korrupsioni </a:t>
            </a:r>
          </a:p>
          <a:p>
            <a:pPr marL="800100" lvl="1" indent="-342900">
              <a:buFont typeface="Wingdings" pitchFamily="2" charset="2"/>
              <a:buChar char="Ø"/>
            </a:pPr>
            <a:r>
              <a:rPr lang="sq-AL" sz="2200" dirty="0"/>
              <a:t>Pengimi i drejtësisë</a:t>
            </a:r>
          </a:p>
          <a:p>
            <a:pPr marL="800100" lvl="1" indent="-342900">
              <a:buFont typeface="Wingdings" pitchFamily="2" charset="2"/>
              <a:buChar char="Ø"/>
            </a:pPr>
            <a:endParaRPr lang="en-US" sz="1200" dirty="0"/>
          </a:p>
          <a:p>
            <a:pPr marL="342900" indent="-342900">
              <a:buFont typeface="Wingdings" pitchFamily="2" charset="2"/>
              <a:buChar char="ü"/>
            </a:pPr>
            <a:r>
              <a:rPr lang="sq-AL" sz="2200" b="1" dirty="0"/>
              <a:t>Kompetencat procedurale:</a:t>
            </a:r>
          </a:p>
          <a:p>
            <a:pPr marL="800100" lvl="1" indent="-342900">
              <a:buFont typeface="Wingdings" pitchFamily="2" charset="2"/>
              <a:buChar char="ü"/>
            </a:pPr>
            <a:r>
              <a:rPr lang="sq-AL" sz="2200" dirty="0"/>
              <a:t>Ndjekja penale, gjykimi dhe sanksionet</a:t>
            </a:r>
          </a:p>
          <a:p>
            <a:pPr marL="800100" lvl="1" indent="-342900">
              <a:buFont typeface="Wingdings" pitchFamily="2" charset="2"/>
              <a:buChar char="ü"/>
            </a:pPr>
            <a:r>
              <a:rPr lang="sq-AL" sz="2200" dirty="0"/>
              <a:t>Konfiskimi dhe sekuestrimi</a:t>
            </a:r>
          </a:p>
          <a:p>
            <a:pPr marL="800100" lvl="1" indent="-342900">
              <a:buFont typeface="Wingdings" pitchFamily="2" charset="2"/>
              <a:buChar char="ü"/>
            </a:pPr>
            <a:r>
              <a:rPr lang="sq-AL" sz="2200" dirty="0"/>
              <a:t>Mbajtja e të ardhurave të veprës penale</a:t>
            </a:r>
          </a:p>
          <a:p>
            <a:pPr marL="342900" indent="-342900">
              <a:buFont typeface="Wingdings" pitchFamily="2" charset="2"/>
              <a:buChar char="ü"/>
            </a:pPr>
            <a:endParaRPr lang="en-GB" sz="1200" dirty="0"/>
          </a:p>
          <a:p>
            <a:pPr marL="342900" indent="-342900">
              <a:buFont typeface="Wingdings" pitchFamily="2" charset="2"/>
              <a:buChar char="ü"/>
            </a:pPr>
            <a:r>
              <a:rPr lang="sq-AL" sz="2200" b="1" dirty="0"/>
              <a:t>Ekstradimi</a:t>
            </a:r>
          </a:p>
        </p:txBody>
      </p:sp>
      <p:sp>
        <p:nvSpPr>
          <p:cNvPr id="6" name="Rectangle 5">
            <a:extLst>
              <a:ext uri="{FF2B5EF4-FFF2-40B4-BE49-F238E27FC236}">
                <a16:creationId xmlns:a16="http://schemas.microsoft.com/office/drawing/2014/main" xmlns="" id="{524B6456-681F-2F44-A01A-AD3514E81BD2}"/>
              </a:ext>
            </a:extLst>
          </p:cNvPr>
          <p:cNvSpPr/>
          <p:nvPr/>
        </p:nvSpPr>
        <p:spPr>
          <a:xfrm>
            <a:off x="4213654" y="1138503"/>
            <a:ext cx="4930346" cy="5847755"/>
          </a:xfrm>
          <a:prstGeom prst="rect">
            <a:avLst/>
          </a:prstGeom>
        </p:spPr>
        <p:txBody>
          <a:bodyPr wrap="square">
            <a:spAutoFit/>
          </a:bodyPr>
          <a:lstStyle/>
          <a:p>
            <a:pPr marL="342900" indent="-342900">
              <a:buFont typeface="Wingdings" pitchFamily="2" charset="2"/>
              <a:buChar char="ü"/>
            </a:pPr>
            <a:r>
              <a:rPr lang="sq-AL" sz="2200" b="1" dirty="0"/>
              <a:t>Ndihma e ndërsjellë:</a:t>
            </a:r>
          </a:p>
          <a:p>
            <a:pPr marL="746125" lvl="2" indent="-349250">
              <a:buFont typeface="Wingdings" pitchFamily="2" charset="2"/>
              <a:buChar char="ü"/>
            </a:pPr>
            <a:r>
              <a:rPr lang="sq-AL" sz="2200" dirty="0"/>
              <a:t>Marrja e provave apo deklaratave</a:t>
            </a:r>
          </a:p>
          <a:p>
            <a:pPr marL="746125" lvl="2" indent="-349250">
              <a:buFont typeface="Wingdings" pitchFamily="2" charset="2"/>
              <a:buChar char="ü"/>
            </a:pPr>
            <a:r>
              <a:rPr lang="sq-AL" sz="2200" dirty="0"/>
              <a:t>Zbatimi i shërbimit</a:t>
            </a:r>
          </a:p>
          <a:p>
            <a:pPr marL="746125" lvl="2" indent="-349250">
              <a:buFont typeface="Wingdings" pitchFamily="2" charset="2"/>
              <a:buChar char="ü"/>
            </a:pPr>
            <a:r>
              <a:rPr lang="sq-AL" sz="2200" dirty="0"/>
              <a:t>Ekzekutimi i kontrolleve, sekuestrimit dhe ngrirjes</a:t>
            </a:r>
          </a:p>
          <a:p>
            <a:pPr marL="746125" lvl="2" indent="-349250">
              <a:buFont typeface="Wingdings" pitchFamily="2" charset="2"/>
              <a:buChar char="ü"/>
            </a:pPr>
            <a:r>
              <a:rPr lang="sq-AL" sz="2200" dirty="0"/>
              <a:t>Ekzaminimi i objekteve dhe vendeve</a:t>
            </a:r>
          </a:p>
          <a:p>
            <a:pPr marL="746125" lvl="2" indent="-349250">
              <a:buFont typeface="Wingdings" pitchFamily="2" charset="2"/>
              <a:buChar char="ü"/>
            </a:pPr>
            <a:r>
              <a:rPr lang="sq-AL" sz="2200" dirty="0"/>
              <a:t>Sigurimi i informacionit, provave dhe vlerësimeve</a:t>
            </a:r>
          </a:p>
          <a:p>
            <a:pPr marL="746125" lvl="2" indent="-349250">
              <a:buFont typeface="Wingdings" pitchFamily="2" charset="2"/>
              <a:buChar char="ü"/>
            </a:pPr>
            <a:r>
              <a:rPr lang="sq-AL" sz="2200" dirty="0"/>
              <a:t>Ofrimi i shënimeve</a:t>
            </a:r>
          </a:p>
          <a:p>
            <a:pPr marL="746125" lvl="2" indent="-349250">
              <a:buFont typeface="Wingdings" pitchFamily="2" charset="2"/>
              <a:buChar char="ü"/>
            </a:pPr>
            <a:r>
              <a:rPr lang="sq-AL" sz="2200" dirty="0"/>
              <a:t>Identifikimi ose gjurmimi i të ardhurave dhe instrumenteve të krimeve</a:t>
            </a:r>
          </a:p>
          <a:p>
            <a:pPr marL="746125" lvl="2" indent="-349250">
              <a:buFont typeface="Wingdings" pitchFamily="2" charset="2"/>
              <a:buChar char="ü"/>
            </a:pPr>
            <a:r>
              <a:rPr lang="sq-AL" sz="2200" dirty="0"/>
              <a:t>Ndihmë tjetër jo në kundërshtim me ligjin e brendshëm</a:t>
            </a:r>
          </a:p>
          <a:p>
            <a:pPr lvl="1"/>
            <a:endParaRPr lang="en-GB" sz="2200" dirty="0"/>
          </a:p>
        </p:txBody>
      </p:sp>
    </p:spTree>
    <p:extLst>
      <p:ext uri="{BB962C8B-B14F-4D97-AF65-F5344CB8AC3E}">
        <p14:creationId xmlns:p14="http://schemas.microsoft.com/office/powerpoint/2010/main" xmlns=""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90" y="1213548"/>
            <a:ext cx="3791244" cy="3785652"/>
          </a:xfrm>
          <a:prstGeom prst="rect">
            <a:avLst/>
          </a:prstGeom>
        </p:spPr>
        <p:txBody>
          <a:bodyPr wrap="square">
            <a:spAutoFit/>
          </a:bodyPr>
          <a:lstStyle/>
          <a:p>
            <a:pPr marL="342900" indent="-342900" algn="just" eaLnBrk="1" hangingPunct="1">
              <a:buFont typeface="Wingdings" pitchFamily="2" charset="2"/>
              <a:buChar char="Ø"/>
            </a:pPr>
            <a:r>
              <a:rPr lang="sq-AL" sz="2000" b="1"/>
              <a:t>Pjesa e parë</a:t>
            </a:r>
          </a:p>
          <a:p>
            <a:pPr marL="342900" indent="-342900" algn="just" eaLnBrk="1" hangingPunct="1">
              <a:buFont typeface="Wingdings" pitchFamily="2" charset="2"/>
              <a:buChar char="ü"/>
            </a:pPr>
            <a:r>
              <a:rPr lang="sq-AL" sz="2000" i="1"/>
              <a:t>Rikujtues lidhur me Krimin kibernetik dhe provat elektronike</a:t>
            </a:r>
          </a:p>
          <a:p>
            <a:pPr marL="0" indent="0" algn="just" eaLnBrk="1" hangingPunct="1">
              <a:buNone/>
            </a:pPr>
            <a:endParaRPr lang="en-GB" sz="2000" dirty="0"/>
          </a:p>
          <a:p>
            <a:pPr marL="342900" indent="-342900" algn="just" eaLnBrk="1" hangingPunct="1">
              <a:buFont typeface="Wingdings" pitchFamily="2" charset="2"/>
              <a:buChar char="Ø"/>
            </a:pPr>
            <a:r>
              <a:rPr lang="sq-AL" sz="2000" b="1"/>
              <a:t>Pjesa e tretë</a:t>
            </a:r>
          </a:p>
          <a:p>
            <a:pPr marL="342900" indent="-342900" algn="just">
              <a:buFont typeface="Wingdings" pitchFamily="2" charset="2"/>
              <a:buChar char="ü"/>
            </a:pPr>
            <a:r>
              <a:rPr lang="sq-AL" sz="2000" i="1"/>
              <a:t>Përmbledhje e Konventës së Budapestit </a:t>
            </a:r>
          </a:p>
          <a:p>
            <a:pPr algn="just"/>
            <a:endParaRPr lang="en-GB" sz="2000" i="1" dirty="0"/>
          </a:p>
          <a:p>
            <a:pPr marL="342900" indent="-342900" algn="just" eaLnBrk="1" hangingPunct="1">
              <a:buFont typeface="Wingdings" pitchFamily="2" charset="2"/>
              <a:buChar char="Ø"/>
            </a:pPr>
            <a:r>
              <a:rPr lang="sq-AL" sz="2000" b="1"/>
              <a:t>Pjesa e dytë</a:t>
            </a:r>
          </a:p>
          <a:p>
            <a:pPr marL="342900" indent="-342900" algn="just" eaLnBrk="1" hangingPunct="1">
              <a:buFont typeface="Wingdings" pitchFamily="2" charset="2"/>
              <a:buChar char="ü"/>
            </a:pPr>
            <a:r>
              <a:rPr lang="sq-AL" sz="2000" i="1"/>
              <a:t>Qasjet në bashkëpunimin zyrtar ndërkombëtar</a:t>
            </a:r>
          </a:p>
          <a:p>
            <a:pPr marL="0" indent="0" algn="just" eaLnBrk="1" hangingPunct="1">
              <a:buNone/>
            </a:pPr>
            <a:endParaRPr lang="en-GB" sz="2000" dirty="0"/>
          </a:p>
        </p:txBody>
      </p:sp>
      <p:sp>
        <p:nvSpPr>
          <p:cNvPr id="6" name="Rectangle 5">
            <a:extLst>
              <a:ext uri="{FF2B5EF4-FFF2-40B4-BE49-F238E27FC236}">
                <a16:creationId xmlns:a16="http://schemas.microsoft.com/office/drawing/2014/main" xmlns="" id="{EA3FFC4F-A0C7-6241-A6A3-D4D1CB58E595}"/>
              </a:ext>
            </a:extLst>
          </p:cNvPr>
          <p:cNvSpPr/>
          <p:nvPr/>
        </p:nvSpPr>
        <p:spPr>
          <a:xfrm>
            <a:off x="4663440" y="1213548"/>
            <a:ext cx="4245429" cy="1569660"/>
          </a:xfrm>
          <a:prstGeom prst="rect">
            <a:avLst/>
          </a:prstGeom>
        </p:spPr>
        <p:txBody>
          <a:bodyPr wrap="square">
            <a:spAutoFit/>
          </a:bodyPr>
          <a:lstStyle/>
          <a:p>
            <a:pPr marL="342900" indent="-342900" algn="just" eaLnBrk="1" hangingPunct="1">
              <a:lnSpc>
                <a:spcPct val="80000"/>
              </a:lnSpc>
              <a:buFont typeface="Wingdings" pitchFamily="2" charset="2"/>
              <a:buChar char="Ø"/>
            </a:pPr>
            <a:r>
              <a:rPr lang="sq-AL" sz="2000" b="1"/>
              <a:t>Pjesa e katërt</a:t>
            </a:r>
          </a:p>
          <a:p>
            <a:pPr marL="342900" indent="-342900" algn="just">
              <a:lnSpc>
                <a:spcPct val="80000"/>
              </a:lnSpc>
              <a:buFont typeface="Wingdings" pitchFamily="2" charset="2"/>
              <a:buChar char="ü"/>
            </a:pPr>
            <a:r>
              <a:rPr lang="sq-AL" sz="2000" i="1"/>
              <a:t>Përmbledhje e projekt Protokollit të Dytë Shtesë </a:t>
            </a:r>
          </a:p>
          <a:p>
            <a:pPr marL="0" indent="0" algn="just" eaLnBrk="1" hangingPunct="1">
              <a:lnSpc>
                <a:spcPct val="80000"/>
              </a:lnSpc>
              <a:buNone/>
            </a:pPr>
            <a:endParaRPr lang="en-GB" sz="2000" dirty="0"/>
          </a:p>
          <a:p>
            <a:pPr marL="342900" indent="-342900" algn="just" eaLnBrk="1" hangingPunct="1">
              <a:lnSpc>
                <a:spcPct val="80000"/>
              </a:lnSpc>
              <a:buFont typeface="Wingdings" pitchFamily="2" charset="2"/>
              <a:buChar char="Ø"/>
            </a:pPr>
            <a:r>
              <a:rPr lang="sq-AL" sz="2000" b="1"/>
              <a:t>Pjesa e pestë</a:t>
            </a:r>
          </a:p>
          <a:p>
            <a:pPr marL="342900" indent="-342900" algn="just">
              <a:lnSpc>
                <a:spcPct val="80000"/>
              </a:lnSpc>
              <a:buFont typeface="Wingdings" pitchFamily="2" charset="2"/>
              <a:buChar char="ü"/>
            </a:pPr>
            <a:r>
              <a:rPr lang="sq-AL" sz="2000" i="1"/>
              <a:t>Përmbledhje</a:t>
            </a:r>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5262979"/>
          </a:xfrm>
          <a:prstGeom prst="rect">
            <a:avLst/>
          </a:prstGeom>
        </p:spPr>
        <p:txBody>
          <a:bodyPr>
            <a:spAutoFit/>
          </a:bodyPr>
          <a:lstStyle/>
          <a:p>
            <a:pPr marL="342900" indent="-342900">
              <a:buFont typeface="Wingdings" pitchFamily="2" charset="2"/>
              <a:buChar char="Ø"/>
            </a:pPr>
            <a:r>
              <a:rPr lang="sq-AL" sz="2400"/>
              <a:t>Viti i nënshkrimit: 2003</a:t>
            </a:r>
          </a:p>
          <a:p>
            <a:pPr marL="342900" indent="-342900">
              <a:buFont typeface="Wingdings" pitchFamily="2" charset="2"/>
              <a:buChar char="Ø"/>
            </a:pPr>
            <a:endParaRPr lang="en-GB" sz="2400" dirty="0"/>
          </a:p>
          <a:p>
            <a:pPr marL="342900" indent="-342900">
              <a:buFont typeface="Wingdings" pitchFamily="2" charset="2"/>
              <a:buChar char="Ø"/>
            </a:pPr>
            <a:r>
              <a:rPr lang="sq-AL" sz="2400"/>
              <a:t>Hyrja në fuqi: 2005</a:t>
            </a:r>
          </a:p>
          <a:p>
            <a:pPr marL="342900" indent="-342900">
              <a:buFont typeface="Wingdings" pitchFamily="2" charset="2"/>
              <a:buChar char="Ø"/>
            </a:pPr>
            <a:endParaRPr lang="en-GB" sz="2400" dirty="0"/>
          </a:p>
          <a:p>
            <a:pPr marL="342900" indent="-342900">
              <a:buFont typeface="Wingdings" pitchFamily="2" charset="2"/>
              <a:buChar char="Ø"/>
            </a:pPr>
            <a:r>
              <a:rPr lang="sq-AL" sz="2400"/>
              <a:t>Numri i nënshkruesve: 140</a:t>
            </a:r>
          </a:p>
          <a:p>
            <a:pPr marL="342900" indent="-342900">
              <a:buFont typeface="Wingdings" pitchFamily="2" charset="2"/>
              <a:buChar char="Ø"/>
            </a:pPr>
            <a:endParaRPr lang="en-GB" sz="2400" dirty="0"/>
          </a:p>
          <a:p>
            <a:pPr marL="342900" indent="-342900" algn="just">
              <a:buFont typeface="Wingdings" pitchFamily="2" charset="2"/>
              <a:buChar char="Ø"/>
            </a:pPr>
            <a:r>
              <a:rPr lang="sq-AL" sz="2400"/>
              <a:t>Qëllimet përfshijnë promovimin, lehtësimin dhe mbështetjen e bashkëpunimit ndërkombëtar dhe asistencës teknike në parandalimin dhe luftën kundër korrupsionit</a:t>
            </a:r>
          </a:p>
          <a:p>
            <a:pPr algn="just"/>
            <a:endParaRPr lang="en-GB" sz="2400" dirty="0"/>
          </a:p>
          <a:p>
            <a:endParaRPr lang="en-GB" sz="24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2000" y="1138503"/>
            <a:ext cx="4450456" cy="1569660"/>
          </a:xfrm>
          <a:prstGeom prst="rect">
            <a:avLst/>
          </a:prstGeom>
        </p:spPr>
        <p:txBody>
          <a:bodyPr wrap="square">
            <a:spAutoFit/>
          </a:bodyPr>
          <a:lstStyle/>
          <a:p>
            <a:pPr marL="342900" indent="-342900" algn="just">
              <a:buFont typeface="Wingdings" pitchFamily="2" charset="2"/>
              <a:buChar char="ü"/>
            </a:pPr>
            <a:r>
              <a:rPr lang="sq-AL" sz="2400"/>
              <a:t>Mundëson bashkëpunimin ndërkombëtar për veprat penale të vendosura sipas Konventës</a:t>
            </a:r>
          </a:p>
        </p:txBody>
      </p:sp>
    </p:spTree>
    <p:extLst>
      <p:ext uri="{BB962C8B-B14F-4D97-AF65-F5344CB8AC3E}">
        <p14:creationId xmlns:p14="http://schemas.microsoft.com/office/powerpoint/2010/main" xmlns=""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0" y="1007622"/>
            <a:ext cx="4930346" cy="5909310"/>
          </a:xfrm>
          <a:prstGeom prst="rect">
            <a:avLst/>
          </a:prstGeom>
        </p:spPr>
        <p:txBody>
          <a:bodyPr wrap="square">
            <a:spAutoFit/>
          </a:bodyPr>
          <a:lstStyle/>
          <a:p>
            <a:pPr marL="342900" indent="-342900">
              <a:buFont typeface="Wingdings" pitchFamily="2" charset="2"/>
              <a:buChar char="Ø"/>
            </a:pPr>
            <a:r>
              <a:rPr lang="sq-AL" sz="2100" b="1"/>
              <a:t>Veprat penale:</a:t>
            </a:r>
          </a:p>
          <a:p>
            <a:pPr marL="800100" lvl="1" indent="-342900">
              <a:buFont typeface="Wingdings" pitchFamily="2" charset="2"/>
              <a:buChar char="Ø"/>
            </a:pPr>
            <a:r>
              <a:rPr lang="sq-AL" sz="2100"/>
              <a:t>Ryshfeti</a:t>
            </a:r>
          </a:p>
          <a:p>
            <a:pPr marL="800100" lvl="1" indent="-342900">
              <a:buFont typeface="Wingdings" pitchFamily="2" charset="2"/>
              <a:buChar char="Ø"/>
            </a:pPr>
            <a:r>
              <a:rPr lang="sq-AL" sz="2100"/>
              <a:t>Përvetësimi ose keqpërdorimi</a:t>
            </a:r>
          </a:p>
          <a:p>
            <a:pPr marL="800100" lvl="1" indent="-342900">
              <a:buFont typeface="Wingdings" pitchFamily="2" charset="2"/>
              <a:buChar char="Ø"/>
            </a:pPr>
            <a:r>
              <a:rPr lang="sq-AL" sz="2100"/>
              <a:t>Ushtrimi i ndikimit</a:t>
            </a:r>
          </a:p>
          <a:p>
            <a:pPr marL="800100" lvl="1" indent="-342900">
              <a:buFont typeface="Wingdings" pitchFamily="2" charset="2"/>
              <a:buChar char="Ø"/>
            </a:pPr>
            <a:r>
              <a:rPr lang="sq-AL" sz="2100"/>
              <a:t>Keqpërdorimi i funksionit</a:t>
            </a:r>
          </a:p>
          <a:p>
            <a:pPr marL="800100" lvl="1" indent="-342900">
              <a:buFont typeface="Wingdings" pitchFamily="2" charset="2"/>
              <a:buChar char="Ø"/>
            </a:pPr>
            <a:r>
              <a:rPr lang="sq-AL" sz="2100"/>
              <a:t>Pasurimi i jashtëligjshëm </a:t>
            </a:r>
          </a:p>
          <a:p>
            <a:pPr marL="800100" lvl="1" indent="-342900">
              <a:buFont typeface="Wingdings" pitchFamily="2" charset="2"/>
              <a:buChar char="Ø"/>
            </a:pPr>
            <a:r>
              <a:rPr lang="sq-AL" sz="2100"/>
              <a:t>Pastrimi i të ardhurave</a:t>
            </a:r>
          </a:p>
          <a:p>
            <a:pPr marL="800100" lvl="1" indent="-342900">
              <a:buFont typeface="Wingdings" pitchFamily="2" charset="2"/>
              <a:buChar char="Ø"/>
            </a:pPr>
            <a:r>
              <a:rPr lang="sq-AL" sz="2100"/>
              <a:t>Fshehja </a:t>
            </a:r>
          </a:p>
          <a:p>
            <a:pPr marL="800100" lvl="1" indent="-342900">
              <a:buFont typeface="Wingdings" pitchFamily="2" charset="2"/>
              <a:buChar char="Ø"/>
            </a:pPr>
            <a:r>
              <a:rPr lang="sq-AL" sz="2100"/>
              <a:t>Pengimi i drejtësisë </a:t>
            </a:r>
          </a:p>
          <a:p>
            <a:pPr lvl="1"/>
            <a:endParaRPr lang="en-US" sz="2100" dirty="0"/>
          </a:p>
          <a:p>
            <a:pPr marL="342900" indent="-342900">
              <a:buFont typeface="Wingdings" pitchFamily="2" charset="2"/>
              <a:buChar char="ü"/>
            </a:pPr>
            <a:r>
              <a:rPr lang="sq-AL" sz="2100" b="1"/>
              <a:t>Kompetencat procedurale:</a:t>
            </a:r>
          </a:p>
          <a:p>
            <a:pPr marL="800100" lvl="1" indent="-342900">
              <a:buFont typeface="Wingdings" pitchFamily="2" charset="2"/>
              <a:buChar char="ü"/>
            </a:pPr>
            <a:r>
              <a:rPr lang="sq-AL" sz="2100"/>
              <a:t>Ndjekja penale, gjykimi dhe sanksionet</a:t>
            </a:r>
          </a:p>
          <a:p>
            <a:pPr marL="800100" lvl="1" indent="-342900">
              <a:buFont typeface="Wingdings" pitchFamily="2" charset="2"/>
              <a:buChar char="ü"/>
            </a:pPr>
            <a:r>
              <a:rPr lang="sq-AL" sz="2100"/>
              <a:t>Konfiskimi dhe sekuestrimi</a:t>
            </a:r>
          </a:p>
          <a:p>
            <a:pPr marL="800100" lvl="1" indent="-342900">
              <a:buFont typeface="Wingdings" pitchFamily="2" charset="2"/>
              <a:buChar char="ü"/>
            </a:pPr>
            <a:r>
              <a:rPr lang="sq-AL" sz="2100"/>
              <a:t>Mandatimi i bashkëpunimit me sektorin privat, zbatimin e ligjit</a:t>
            </a:r>
          </a:p>
          <a:p>
            <a:pPr lvl="1"/>
            <a:endParaRPr lang="en-GB" sz="21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213654" y="1138503"/>
            <a:ext cx="4930346" cy="3816429"/>
          </a:xfrm>
          <a:prstGeom prst="rect">
            <a:avLst/>
          </a:prstGeom>
        </p:spPr>
        <p:txBody>
          <a:bodyPr wrap="square">
            <a:spAutoFit/>
          </a:bodyPr>
          <a:lstStyle/>
          <a:p>
            <a:pPr marL="342900" indent="-342900">
              <a:buFont typeface="Wingdings" pitchFamily="2" charset="2"/>
              <a:buChar char="ü"/>
            </a:pPr>
            <a:r>
              <a:rPr lang="sq-AL" sz="2200" b="1"/>
              <a:t>Bashkëpunimi ndërkombëtar:</a:t>
            </a:r>
          </a:p>
          <a:p>
            <a:pPr marL="1257300" lvl="2" indent="-342900">
              <a:buFont typeface="Wingdings" pitchFamily="2" charset="2"/>
              <a:buChar char="ü"/>
            </a:pPr>
            <a:r>
              <a:rPr lang="sq-AL" sz="2200"/>
              <a:t>Ekstradimi</a:t>
            </a:r>
          </a:p>
          <a:p>
            <a:pPr marL="1257300" lvl="2" indent="-342900">
              <a:buFont typeface="Wingdings" pitchFamily="2" charset="2"/>
              <a:buChar char="ü"/>
            </a:pPr>
            <a:r>
              <a:rPr lang="sq-AL" sz="2200"/>
              <a:t>Transferimi i personave të dënuar </a:t>
            </a:r>
          </a:p>
          <a:p>
            <a:pPr marL="1257300" lvl="2" indent="-342900">
              <a:buFont typeface="Wingdings" pitchFamily="2" charset="2"/>
              <a:buChar char="ü"/>
            </a:pPr>
            <a:r>
              <a:rPr lang="sq-AL" sz="2200"/>
              <a:t>Ndihma e ndërsjellë juridike </a:t>
            </a:r>
          </a:p>
          <a:p>
            <a:pPr marL="1257300" lvl="2" indent="-342900">
              <a:buFont typeface="Wingdings" pitchFamily="2" charset="2"/>
              <a:buChar char="ü"/>
            </a:pPr>
            <a:r>
              <a:rPr lang="sq-AL" sz="2200"/>
              <a:t>Transferimi i procedurës</a:t>
            </a:r>
          </a:p>
          <a:p>
            <a:pPr marL="1257300" lvl="2" indent="-342900">
              <a:buFont typeface="Wingdings" pitchFamily="2" charset="2"/>
              <a:buChar char="ü"/>
            </a:pPr>
            <a:r>
              <a:rPr lang="sq-AL" sz="2200"/>
              <a:t>Bashkëpunimi i zbatimit të ligjit</a:t>
            </a:r>
          </a:p>
          <a:p>
            <a:pPr marL="1257300" lvl="2" indent="-342900">
              <a:buFont typeface="Wingdings" pitchFamily="2" charset="2"/>
              <a:buChar char="ü"/>
            </a:pPr>
            <a:r>
              <a:rPr lang="sq-AL" sz="2200"/>
              <a:t>Hetimet e përbashkëta</a:t>
            </a:r>
          </a:p>
          <a:p>
            <a:pPr marL="1257300" lvl="2" indent="-342900">
              <a:buFont typeface="Wingdings" pitchFamily="2" charset="2"/>
              <a:buChar char="ü"/>
            </a:pPr>
            <a:r>
              <a:rPr lang="sq-AL" sz="2200"/>
              <a:t>Teknikat e veçanta të hetimit</a:t>
            </a:r>
          </a:p>
        </p:txBody>
      </p:sp>
    </p:spTree>
    <p:extLst>
      <p:ext uri="{BB962C8B-B14F-4D97-AF65-F5344CB8AC3E}">
        <p14:creationId xmlns:p14="http://schemas.microsoft.com/office/powerpoint/2010/main" xmlns=""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Konventa Evropiane për </a:t>
            </a:r>
          </a:p>
          <a:p>
            <a:pPr algn="r"/>
            <a:r>
              <a:rPr lang="sq-AL" sz="3200" b="1" dirty="0"/>
              <a:t>Ndihmë Juridike të Ndërsjellë në Çështje 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064"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5509200"/>
          </a:xfrm>
          <a:prstGeom prst="rect">
            <a:avLst/>
          </a:prstGeom>
        </p:spPr>
        <p:txBody>
          <a:bodyPr>
            <a:spAutoFit/>
          </a:bodyPr>
          <a:lstStyle/>
          <a:p>
            <a:pPr marL="342900" indent="-342900">
              <a:buFont typeface="Wingdings" pitchFamily="2" charset="2"/>
              <a:buChar char="Ø"/>
            </a:pPr>
            <a:r>
              <a:rPr lang="sq-AL" sz="2200" dirty="0"/>
              <a:t>Viti i nënshkrimit: 1959</a:t>
            </a:r>
          </a:p>
          <a:p>
            <a:pPr marL="342900" indent="-342900">
              <a:buFont typeface="Wingdings" pitchFamily="2" charset="2"/>
              <a:buChar char="Ø"/>
            </a:pPr>
            <a:endParaRPr lang="en-GB" sz="2200" dirty="0"/>
          </a:p>
          <a:p>
            <a:pPr marL="342900" indent="-342900">
              <a:buFont typeface="Wingdings" pitchFamily="2" charset="2"/>
              <a:buChar char="Ø"/>
            </a:pPr>
            <a:r>
              <a:rPr lang="sq-AL" sz="2200" dirty="0"/>
              <a:t>Hyrja në fuqi: 1962</a:t>
            </a:r>
          </a:p>
          <a:p>
            <a:pPr marL="342900" indent="-342900">
              <a:buFont typeface="Wingdings" pitchFamily="2" charset="2"/>
              <a:buChar char="Ø"/>
            </a:pPr>
            <a:endParaRPr lang="en-GB" sz="2200" dirty="0"/>
          </a:p>
          <a:p>
            <a:pPr marL="342900" indent="-342900">
              <a:buFont typeface="Wingdings" pitchFamily="2" charset="2"/>
              <a:buChar char="Ø"/>
            </a:pPr>
            <a:r>
              <a:rPr lang="sq-AL" sz="2200" dirty="0"/>
              <a:t>Numri i nënshkruesve: 50 (shtetet anëtare të Këshillit të Evropës + Kili, Izraeli dhe Koreja e Jugut)</a:t>
            </a:r>
          </a:p>
          <a:p>
            <a:pPr marL="342900" indent="-342900">
              <a:buFont typeface="Wingdings" pitchFamily="2" charset="2"/>
              <a:buChar char="Ø"/>
            </a:pPr>
            <a:endParaRPr lang="en-GB" sz="2200" dirty="0"/>
          </a:p>
          <a:p>
            <a:pPr marL="342900" indent="-342900" algn="just">
              <a:buFont typeface="Wingdings" pitchFamily="2" charset="2"/>
              <a:buChar char="Ø"/>
            </a:pPr>
            <a:r>
              <a:rPr lang="sq-AL" sz="2200" dirty="0"/>
              <a:t>Qëllimi: Që palët të lejojnë për njëra-tjetrën masën më të gjerë të ndihmës së ndërsjellë në procedurat në lidhje me çështjet penale</a:t>
            </a:r>
          </a:p>
          <a:p>
            <a:pPr algn="just"/>
            <a:endParaRPr lang="en-GB" sz="2200" dirty="0"/>
          </a:p>
          <a:p>
            <a:endParaRPr lang="en-GB" sz="22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sq-AL" sz="2200" dirty="0"/>
              <a:t>Mundëson ndihmën e ndërsjellë në lidhje me procedurat në lidhje me veprat që bien në juridiksionin e palës kërkuese</a:t>
            </a:r>
          </a:p>
        </p:txBody>
      </p:sp>
    </p:spTree>
    <p:extLst>
      <p:ext uri="{BB962C8B-B14F-4D97-AF65-F5344CB8AC3E}">
        <p14:creationId xmlns:p14="http://schemas.microsoft.com/office/powerpoint/2010/main" xmlns=""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Konventa Evropiane për </a:t>
            </a:r>
          </a:p>
          <a:p>
            <a:pPr algn="r"/>
            <a:r>
              <a:rPr lang="sq-AL" sz="3200" b="1"/>
              <a:t>Ndihmë Juridike të Ndërsjellë në Çështje 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064"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0" y="1007622"/>
            <a:ext cx="4930346" cy="4832092"/>
          </a:xfrm>
          <a:prstGeom prst="rect">
            <a:avLst/>
          </a:prstGeom>
        </p:spPr>
        <p:txBody>
          <a:bodyPr wrap="square">
            <a:spAutoFit/>
          </a:bodyPr>
          <a:lstStyle/>
          <a:p>
            <a:pPr marL="342900" indent="-342900">
              <a:buFont typeface="Wingdings" pitchFamily="2" charset="2"/>
              <a:buChar char="Ø"/>
            </a:pPr>
            <a:r>
              <a:rPr lang="sq-AL" sz="2200"/>
              <a:t>Ndihma e ndërsjellë</a:t>
            </a:r>
          </a:p>
          <a:p>
            <a:pPr marL="800100" lvl="1" indent="-342900">
              <a:buFont typeface="Wingdings" pitchFamily="2" charset="2"/>
              <a:buChar char="Ø"/>
            </a:pPr>
            <a:r>
              <a:rPr lang="sq-AL" sz="2200"/>
              <a:t>Dispozita të përgjithshme</a:t>
            </a:r>
          </a:p>
          <a:p>
            <a:pPr marL="800100" lvl="1" indent="-342900">
              <a:buFont typeface="Wingdings" pitchFamily="2" charset="2"/>
              <a:buChar char="Ø"/>
            </a:pPr>
            <a:r>
              <a:rPr lang="sq-AL" sz="2200"/>
              <a:t>Bazat për refuzim</a:t>
            </a:r>
          </a:p>
          <a:p>
            <a:pPr marL="800100" lvl="1" indent="-342900">
              <a:buFont typeface="Wingdings" pitchFamily="2" charset="2"/>
              <a:buChar char="Ø"/>
            </a:pPr>
            <a:r>
              <a:rPr lang="sq-AL" sz="2200"/>
              <a:t>Ekzekutimi i letër porosive</a:t>
            </a:r>
          </a:p>
          <a:p>
            <a:pPr marL="800100" lvl="1" indent="-342900">
              <a:buFont typeface="Wingdings" pitchFamily="2" charset="2"/>
              <a:buChar char="Ø"/>
            </a:pPr>
            <a:r>
              <a:rPr lang="sq-AL" sz="2200"/>
              <a:t>Dërgimi i shkresave dhe procesverbaleve të vendimeve gjyqësore</a:t>
            </a:r>
          </a:p>
          <a:p>
            <a:pPr marL="800100" lvl="1" indent="-342900">
              <a:buFont typeface="Wingdings" pitchFamily="2" charset="2"/>
              <a:buChar char="Ø"/>
            </a:pPr>
            <a:r>
              <a:rPr lang="sq-AL" sz="2200"/>
              <a:t>Detyrimi i paraqitjes së dëshmitarëve, ekspertëve dhe personave të ndjekur</a:t>
            </a:r>
          </a:p>
          <a:p>
            <a:pPr marL="800100" lvl="1" indent="-342900">
              <a:buFont typeface="Wingdings" pitchFamily="2" charset="2"/>
              <a:buChar char="Ø"/>
            </a:pPr>
            <a:r>
              <a:rPr lang="sq-AL" sz="2200"/>
              <a:t>Komunikimi i ekstrakteve dhe informacionit në lidhje me të dhënat gjyqësore </a:t>
            </a:r>
          </a:p>
          <a:p>
            <a:pPr marL="800100" lvl="1" indent="-342900">
              <a:buFont typeface="Wingdings" pitchFamily="2" charset="2"/>
              <a:buChar char="Ø"/>
            </a:pPr>
            <a:endParaRPr lang="en-GB" sz="2200" dirty="0"/>
          </a:p>
          <a:p>
            <a:pPr lvl="1"/>
            <a:endParaRPr lang="en-GB" sz="2200" dirty="0"/>
          </a:p>
        </p:txBody>
      </p:sp>
      <p:sp>
        <p:nvSpPr>
          <p:cNvPr id="7" name="Rectangle 6">
            <a:extLst>
              <a:ext uri="{FF2B5EF4-FFF2-40B4-BE49-F238E27FC236}">
                <a16:creationId xmlns:a16="http://schemas.microsoft.com/office/drawing/2014/main" xmlns="" id="{E27563AD-AC2D-41B2-AAA0-814C129791D0}"/>
              </a:ext>
            </a:extLst>
          </p:cNvPr>
          <p:cNvSpPr/>
          <p:nvPr/>
        </p:nvSpPr>
        <p:spPr>
          <a:xfrm>
            <a:off x="4213654" y="989546"/>
            <a:ext cx="4930346" cy="3139321"/>
          </a:xfrm>
          <a:prstGeom prst="rect">
            <a:avLst/>
          </a:prstGeom>
        </p:spPr>
        <p:txBody>
          <a:bodyPr wrap="square">
            <a:spAutoFit/>
          </a:bodyPr>
          <a:lstStyle/>
          <a:p>
            <a:pPr marL="342900" indent="-342900">
              <a:buFont typeface="Wingdings" pitchFamily="2" charset="2"/>
              <a:buChar char="Ø"/>
            </a:pPr>
            <a:endParaRPr lang="en-US" sz="2200" dirty="0"/>
          </a:p>
          <a:p>
            <a:pPr marL="800100" lvl="1" indent="-342900">
              <a:buFont typeface="Wingdings" pitchFamily="2" charset="2"/>
              <a:buChar char="Ø"/>
            </a:pPr>
            <a:r>
              <a:rPr lang="sq-AL" sz="2200"/>
              <a:t>Përmbajtja e kërkesave</a:t>
            </a:r>
          </a:p>
          <a:p>
            <a:pPr marL="800100" lvl="1" indent="-342900">
              <a:buFont typeface="Wingdings" pitchFamily="2" charset="2"/>
              <a:buChar char="Ø"/>
            </a:pPr>
            <a:r>
              <a:rPr lang="sq-AL" sz="2200"/>
              <a:t>Procedura </a:t>
            </a:r>
          </a:p>
          <a:p>
            <a:pPr marL="800100" lvl="1" indent="-342900">
              <a:buFont typeface="Wingdings" pitchFamily="2" charset="2"/>
              <a:buChar char="Ø"/>
            </a:pPr>
            <a:r>
              <a:rPr lang="sq-AL" sz="2200"/>
              <a:t>Paraqitja e informacionit në lidhje me procedurat</a:t>
            </a:r>
          </a:p>
          <a:p>
            <a:pPr marL="800100" lvl="1" indent="-342900">
              <a:buFont typeface="Wingdings" pitchFamily="2" charset="2"/>
              <a:buChar char="Ø"/>
            </a:pPr>
            <a:r>
              <a:rPr lang="sq-AL" sz="2200"/>
              <a:t>Shkëmbimi i informacionit nga të dhënat gjyqësore </a:t>
            </a:r>
          </a:p>
          <a:p>
            <a:pPr marL="800100" lvl="1" indent="-342900">
              <a:buFont typeface="Wingdings" pitchFamily="2" charset="2"/>
              <a:buChar char="Ø"/>
            </a:pPr>
            <a:endParaRPr lang="en-GB" sz="2200" dirty="0"/>
          </a:p>
          <a:p>
            <a:pPr lvl="1"/>
            <a:endParaRPr lang="en-GB" sz="2200" dirty="0"/>
          </a:p>
        </p:txBody>
      </p:sp>
    </p:spTree>
    <p:extLst>
      <p:ext uri="{BB962C8B-B14F-4D97-AF65-F5344CB8AC3E}">
        <p14:creationId xmlns:p14="http://schemas.microsoft.com/office/powerpoint/2010/main" xmlns=""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Pasqyra e Mekanizmave Rajonale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xmlns=""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sq-AL" sz="2200"/>
              <a:t>Konventa për Ndihmën e Ndërsjellë në Çështjet Penale ndërmjet Shteteve Anëtare të Bashkimit Evropian</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q-AL" sz="2200"/>
              <a:t>Konventa Ndëramerikane për Ndihmën e Ndërsjellë në Çështjet Penale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q-AL" sz="2200"/>
              <a:t>Skema e Komonuelthit në lidhje me Ndihmën e Ndërsjellë (Skema Harare)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6" name="Picture 8" descr="European Union | Definition, Purpose, History, &amp; Members | Britannica">
            <a:extLst>
              <a:ext uri="{FF2B5EF4-FFF2-40B4-BE49-F238E27FC236}">
                <a16:creationId xmlns:a16="http://schemas.microsoft.com/office/drawing/2014/main" xmlns=""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a:extLst>
              <a:ext uri="{FF2B5EF4-FFF2-40B4-BE49-F238E27FC236}">
                <a16:creationId xmlns:a16="http://schemas.microsoft.com/office/drawing/2014/main" xmlns=""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Commonwealth of Nations - Wikipedia">
            <a:extLst>
              <a:ext uri="{FF2B5EF4-FFF2-40B4-BE49-F238E27FC236}">
                <a16:creationId xmlns:a16="http://schemas.microsoft.com/office/drawing/2014/main" xmlns=""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Pasqyra e Mekanizmave Rajonale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xmlns="" id="{7E2C615F-9A8F-46E4-9E28-82E78BE611E2}"/>
              </a:ext>
            </a:extLst>
          </p:cNvPr>
          <p:cNvSpPr/>
          <p:nvPr/>
        </p:nvSpPr>
        <p:spPr>
          <a:xfrm>
            <a:off x="3511052" y="1455908"/>
            <a:ext cx="5430290" cy="5170646"/>
          </a:xfrm>
          <a:prstGeom prst="rect">
            <a:avLst/>
          </a:prstGeom>
        </p:spPr>
        <p:txBody>
          <a:bodyPr wrap="square">
            <a:spAutoFit/>
          </a:bodyPr>
          <a:lstStyle/>
          <a:p>
            <a:pPr marL="342900" indent="-342900" algn="just">
              <a:buFont typeface="Wingdings" pitchFamily="2" charset="2"/>
              <a:buChar char="Ø"/>
            </a:pPr>
            <a:r>
              <a:rPr lang="sq-AL" sz="2200"/>
              <a:t>Traktati ASEAN për Ndihmë Juridike të Ndërsjellë në Çështje Penale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q-AL" sz="2200"/>
              <a:t>Konventa SAARC për Ndihmën e Ndërsjellë në Çështjet Penale</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q-AL" sz="2200"/>
              <a:t>Konventa e CIS për ndihmën juridike dhe marrëdhëniet juridike në çështjet civile, familjare dhe penale 2002</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p:txBody>
      </p:sp>
      <p:pic>
        <p:nvPicPr>
          <p:cNvPr id="5" name="Picture 4" descr="Emblem of the Association of Southeast Asian Nations - Wikipedia">
            <a:extLst>
              <a:ext uri="{FF2B5EF4-FFF2-40B4-BE49-F238E27FC236}">
                <a16:creationId xmlns:a16="http://schemas.microsoft.com/office/drawing/2014/main" xmlns=""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SAARC Logo Vector (.EPS) Free Download">
            <a:extLst>
              <a:ext uri="{FF2B5EF4-FFF2-40B4-BE49-F238E27FC236}">
                <a16:creationId xmlns:a16="http://schemas.microsoft.com/office/drawing/2014/main" xmlns=""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xmlns="">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xmlns=""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Pasqyra e Mekanizmave Rajonale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xmlns="" id="{7E2C615F-9A8F-46E4-9E28-82E78BE611E2}"/>
              </a:ext>
            </a:extLst>
          </p:cNvPr>
          <p:cNvSpPr/>
          <p:nvPr/>
        </p:nvSpPr>
        <p:spPr>
          <a:xfrm>
            <a:off x="3511052" y="1455908"/>
            <a:ext cx="5430290" cy="4493538"/>
          </a:xfrm>
          <a:prstGeom prst="rect">
            <a:avLst/>
          </a:prstGeom>
        </p:spPr>
        <p:txBody>
          <a:bodyPr wrap="square">
            <a:spAutoFit/>
          </a:bodyPr>
          <a:lstStyle/>
          <a:p>
            <a:pPr marL="342900" indent="-342900" algn="just">
              <a:buFont typeface="Wingdings" pitchFamily="2" charset="2"/>
              <a:buChar char="Ø"/>
            </a:pPr>
            <a:r>
              <a:rPr lang="sq-AL" sz="2200" dirty="0" smtClean="0"/>
              <a:t>Konventa</a:t>
            </a:r>
            <a:r>
              <a:rPr lang="en-US" sz="2200" dirty="0" smtClean="0"/>
              <a:t> e</a:t>
            </a:r>
            <a:r>
              <a:rPr lang="sq-AL" sz="2200" dirty="0" smtClean="0"/>
              <a:t> Ligës </a:t>
            </a:r>
            <a:r>
              <a:rPr lang="sq-AL" sz="2200" dirty="0"/>
              <a:t>Arabe </a:t>
            </a:r>
            <a:r>
              <a:rPr lang="sq-AL" sz="2200" dirty="0" smtClean="0"/>
              <a:t>për </a:t>
            </a:r>
            <a:r>
              <a:rPr lang="sq-AL" sz="2200" dirty="0"/>
              <a:t>Luftimin e Veprave Penale të Teknologjisë së Informacionit</a:t>
            </a:r>
          </a:p>
          <a:p>
            <a:pPr marL="342900" indent="-342900" algn="just">
              <a:buFont typeface="Wingdings" pitchFamily="2" charset="2"/>
              <a:buChar char="Ø"/>
            </a:pPr>
            <a:endParaRPr lang="en-GB" sz="2200" dirty="0"/>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marL="342900" indent="-342900" algn="just">
              <a:buFont typeface="Wingdings" pitchFamily="2" charset="2"/>
              <a:buChar char="Ø"/>
            </a:pPr>
            <a:r>
              <a:rPr lang="sq-AL" sz="2200" dirty="0"/>
              <a:t>Konventa e Unionit Afrikan e Sigurisë Kibernetike dhe Mbrojtjes së të Dhënave Personale (Konventa - </a:t>
            </a:r>
            <a:r>
              <a:rPr lang="sq-AL" sz="2200" dirty="0" err="1"/>
              <a:t>Malabo</a:t>
            </a:r>
            <a:r>
              <a:rPr lang="sq-AL" sz="2200" dirty="0"/>
              <a:t>) </a:t>
            </a:r>
          </a:p>
          <a:p>
            <a:pPr marL="342900" indent="-342900" algn="just">
              <a:buFont typeface="Wingdings" pitchFamily="2" charset="2"/>
              <a:buChar char="Ø"/>
            </a:pPr>
            <a:endParaRPr lang="en-US" sz="2200" dirty="0"/>
          </a:p>
          <a:p>
            <a:pPr marL="342900" indent="-342900" algn="just">
              <a:buFont typeface="Wingdings" pitchFamily="2" charset="2"/>
              <a:buChar char="Ø"/>
            </a:pPr>
            <a:endParaRPr lang="en-US" sz="2200" dirty="0"/>
          </a:p>
          <a:p>
            <a:pPr algn="just"/>
            <a:endParaRPr lang="en-US" sz="2200" dirty="0"/>
          </a:p>
        </p:txBody>
      </p:sp>
      <p:pic>
        <p:nvPicPr>
          <p:cNvPr id="6" name="Picture 2" descr="Image result for arab league logo">
            <a:extLst>
              <a:ext uri="{FF2B5EF4-FFF2-40B4-BE49-F238E27FC236}">
                <a16:creationId xmlns:a16="http://schemas.microsoft.com/office/drawing/2014/main" xmlns=""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xmlns=""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extLst>
              <p:ext uri="{D42A27DB-BD31-4B8C-83A1-F6EECF244321}">
                <p14:modId xmlns:p14="http://schemas.microsoft.com/office/powerpoint/2010/main" xmlns="" val="36305768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extLst>
              <p:ext uri="{D42A27DB-BD31-4B8C-83A1-F6EECF244321}">
                <p14:modId xmlns:p14="http://schemas.microsoft.com/office/powerpoint/2010/main" xmlns="" val="70184516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Freskimi i koncepteve në lidhje me krimin kibernetik dhe provat elektronike dhe dispozitat përkatëse të Konventës së Budapestit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kanaleve dhe mekanizmave të ndryshëm për bashkëpunim zyrtar ndërkombëtar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një përmbledhje të Konventës së Budapestit si mjet kryesor për bashkëpunimin në fushën e krimit kibernetik dhe provave elektronike</a:t>
            </a:r>
          </a:p>
        </p:txBody>
      </p:sp>
      <p:sp>
        <p:nvSpPr>
          <p:cNvPr id="6" name="Rectangle 5">
            <a:extLst>
              <a:ext uri="{FF2B5EF4-FFF2-40B4-BE49-F238E27FC236}">
                <a16:creationId xmlns:a16="http://schemas.microsoft.com/office/drawing/2014/main" xmlns=""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sq-AL" sz="2200" i="1"/>
              <a:t>Identifikimi i ngjashmërive ndërmjet kanaleve dhe mekanizmave të ndryshëm për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një përmbledhje të Protokollit të Dytë Shtesë si mekanizëm për të mundësuar bashkëpunimin ndërkombëtar</a:t>
            </a:r>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Freskimi i koncepteve në lidhje me krimin kibernetik dhe provat elektronike dhe dispozitat përkatëse të Konventës së Budapestit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kanaleve dhe mekanizmave të ndryshëm për bashkëpunim zyrtar ndërkombëtar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një përmbledhje të Konventës së Budapestit si mjet kryesor për bashkëpunimin në fushën e krimit kibernetik dhe provave elektronike</a:t>
            </a:r>
          </a:p>
        </p:txBody>
      </p:sp>
      <p:sp>
        <p:nvSpPr>
          <p:cNvPr id="6" name="Rectangle 5">
            <a:extLst>
              <a:ext uri="{FF2B5EF4-FFF2-40B4-BE49-F238E27FC236}">
                <a16:creationId xmlns:a16="http://schemas.microsoft.com/office/drawing/2014/main" xmlns="" id="{3B867BBA-A7A7-F84C-B403-7348B8834D1F}"/>
              </a:ext>
            </a:extLst>
          </p:cNvPr>
          <p:cNvSpPr/>
          <p:nvPr/>
        </p:nvSpPr>
        <p:spPr>
          <a:xfrm>
            <a:off x="4551587" y="1193778"/>
            <a:ext cx="4138917" cy="2529923"/>
          </a:xfrm>
          <a:prstGeom prst="rect">
            <a:avLst/>
          </a:prstGeom>
        </p:spPr>
        <p:txBody>
          <a:bodyPr wrap="square">
            <a:spAutoFit/>
          </a:bodyPr>
          <a:lstStyle/>
          <a:p>
            <a:pPr marL="342900" indent="-342900" algn="just">
              <a:lnSpc>
                <a:spcPct val="80000"/>
              </a:lnSpc>
              <a:buFont typeface="Wingdings" pitchFamily="2" charset="2"/>
              <a:buChar char="ü"/>
            </a:pPr>
            <a:r>
              <a:rPr lang="sq-AL" sz="2200" i="1"/>
              <a:t>Identifikimi i ngjashmërive ndërmjet kanaleve dhe mekanizmave të ndryshëm për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një përmbledhje të Protokollit të Dytë Shtesë si mekanizëm për të mundësuar bashkëpunimin ndërkombëtar</a:t>
            </a:r>
          </a:p>
        </p:txBody>
      </p:sp>
    </p:spTree>
    <p:extLst>
      <p:ext uri="{BB962C8B-B14F-4D97-AF65-F5344CB8AC3E}">
        <p14:creationId xmlns:p14="http://schemas.microsoft.com/office/powerpoint/2010/main" xmlns=""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000" dirty="0"/>
              <a:t>Përmbledhje lidhur me Konventën e Budapestit dhe mjetet e 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Rikujtues lidhur me Krimin kibernetik dhe provat elektronike </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latin typeface="Arial" panose="020B0604020202020204" pitchFamily="34" charset="0"/>
                <a:ea typeface="ＭＳ Ｐゴシック" pitchFamily="34" charset="-128"/>
                <a:cs typeface="Arial" panose="020B0604020202020204" pitchFamily="34" charset="0"/>
              </a:rPr>
              <a:t>Përkufizimi i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sq-AL" sz="2200" b="1">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xmlns=""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sq-AL" sz="3600" i="1">
                <a:ea typeface="Verdana" panose="020B0604030504040204" pitchFamily="34" charset="0"/>
                <a:cs typeface="Arial" panose="020B0604020202020204" pitchFamily="34" charset="0"/>
              </a:rPr>
              <a:t>Si do ta përkufizonit krimin kibernetik?</a:t>
            </a:r>
          </a:p>
        </p:txBody>
      </p:sp>
    </p:spTree>
    <p:extLst>
      <p:ext uri="{BB962C8B-B14F-4D97-AF65-F5344CB8AC3E}">
        <p14:creationId xmlns:p14="http://schemas.microsoft.com/office/powerpoint/2010/main" xmlns=""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Përkufizimi i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3992210" cy="3139321"/>
          </a:xfrm>
          <a:prstGeom prst="rect">
            <a:avLst/>
          </a:prstGeom>
        </p:spPr>
        <p:txBody>
          <a:bodyPr wrap="square">
            <a:spAutoFit/>
          </a:bodyPr>
          <a:lstStyle/>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Çfarë NUK është krim </a:t>
            </a:r>
            <a:r>
              <a:rPr lang="sq-AL" sz="2200" dirty="0" err="1">
                <a:ea typeface="Verdana" panose="020B0604030504040204" pitchFamily="34" charset="0"/>
                <a:cs typeface="Arial" panose="020B0604020202020204" pitchFamily="34" charset="0"/>
              </a:rPr>
              <a:t>kibernetik</a:t>
            </a:r>
            <a:r>
              <a:rPr lang="sq-AL" sz="2200" dirty="0">
                <a:ea typeface="Verdana" panose="020B0604030504040204" pitchFamily="34" charset="0"/>
                <a:cs typeface="Arial" panose="020B0604020202020204" pitchFamily="34" charset="0"/>
              </a:rPr>
              <a:t>:</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200" dirty="0">
                <a:ea typeface="Verdana" panose="020B0604030504040204" pitchFamily="34" charset="0"/>
                <a:cs typeface="Arial" panose="020B0604020202020204" pitchFamily="34" charset="0"/>
              </a:rPr>
              <a:t>Të gjitha krimet e kryera përmes një sistemi kompjuterik</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200" dirty="0">
                <a:ea typeface="Verdana" panose="020B0604030504040204" pitchFamily="34" charset="0"/>
                <a:cs typeface="Arial" panose="020B0604020202020204" pitchFamily="34" charset="0"/>
              </a:rPr>
              <a:t>Të gjitha krimet që përfshijnë prova elektronike</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xmlns=""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Pse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Kompjuterët dhe të dhënat janë pjesë integrale e jetës </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Nëse të gjitha krimet që përfshijnë kompjuterë dhe të dhëna do të ishin krime kibernetike, e gjithë sjellja kriminale do të ishte krim </a:t>
            </a:r>
            <a:r>
              <a:rPr lang="sq-AL" sz="2200" dirty="0" err="1">
                <a:ea typeface="Verdana" panose="020B0604030504040204" pitchFamily="34" charset="0"/>
                <a:cs typeface="Arial" panose="020B0604020202020204" pitchFamily="34" charset="0"/>
              </a:rPr>
              <a:t>kibernetik</a:t>
            </a:r>
            <a:endParaRPr lang="sq-AL"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Kjo do të nënkuptojë që i gjithë kodi penal duhet të përsëritet në një ligj të krimit </a:t>
            </a:r>
            <a:r>
              <a:rPr lang="sq-AL" sz="2200" dirty="0" err="1">
                <a:ea typeface="Verdana" panose="020B0604030504040204" pitchFamily="34" charset="0"/>
                <a:cs typeface="Arial" panose="020B0604020202020204" pitchFamily="34" charset="0"/>
              </a:rPr>
              <a:t>kibernetik</a:t>
            </a:r>
            <a:endParaRPr lang="sq-AL"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Përkufizimi i krimit kibernetik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4411872" cy="5816977"/>
          </a:xfrm>
          <a:prstGeom prst="rect">
            <a:avLst/>
          </a:prstGeom>
        </p:spPr>
        <p:txBody>
          <a:bodyPr wrap="square">
            <a:spAutoFit/>
          </a:bodyPr>
          <a:lstStyle/>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Çfarë ËSHTË krim </a:t>
            </a:r>
            <a:r>
              <a:rPr lang="sq-AL" sz="2200" dirty="0" err="1">
                <a:ea typeface="Verdana" panose="020B0604030504040204" pitchFamily="34" charset="0"/>
                <a:cs typeface="Arial" panose="020B0604020202020204" pitchFamily="34" charset="0"/>
              </a:rPr>
              <a:t>kibernetik</a:t>
            </a:r>
            <a:r>
              <a:rPr lang="sq-AL" sz="2200" dirty="0">
                <a:ea typeface="Verdana" panose="020B0604030504040204" pitchFamily="34" charset="0"/>
                <a:cs typeface="Arial" panose="020B0604020202020204" pitchFamily="34" charset="0"/>
              </a:rPr>
              <a:t>:</a:t>
            </a:r>
          </a:p>
          <a:p>
            <a:pPr marL="800100" lvl="1" indent="-342900" algn="just">
              <a:buFont typeface="Wingdings" panose="05000000000000000000" pitchFamily="2" charset="2"/>
              <a:buChar char="v"/>
            </a:pPr>
            <a:endParaRPr 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000" dirty="0">
                <a:ea typeface="Verdana" panose="020B0604030504040204" pitchFamily="34" charset="0"/>
                <a:cs typeface="Arial" panose="020B0604020202020204" pitchFamily="34" charset="0"/>
              </a:rPr>
              <a:t>Veprat penale kundër </a:t>
            </a:r>
            <a:r>
              <a:rPr lang="sq-AL" sz="2000" dirty="0" err="1">
                <a:ea typeface="Verdana" panose="020B0604030504040204" pitchFamily="34" charset="0"/>
                <a:cs typeface="Arial" panose="020B0604020202020204" pitchFamily="34" charset="0"/>
              </a:rPr>
              <a:t>konfidencialitetit</a:t>
            </a:r>
            <a:r>
              <a:rPr lang="sq-AL" sz="2000" dirty="0">
                <a:ea typeface="Verdana" panose="020B0604030504040204" pitchFamily="34" charset="0"/>
                <a:cs typeface="Arial" panose="020B0604020202020204" pitchFamily="34" charset="0"/>
              </a:rPr>
              <a:t>, integritetit dhe </a:t>
            </a:r>
            <a:r>
              <a:rPr lang="sq-AL" sz="2000" dirty="0" err="1">
                <a:ea typeface="Verdana" panose="020B0604030504040204" pitchFamily="34" charset="0"/>
                <a:cs typeface="Arial" panose="020B0604020202020204" pitchFamily="34" charset="0"/>
              </a:rPr>
              <a:t>disponueshmërisë</a:t>
            </a:r>
            <a:r>
              <a:rPr lang="sq-AL" sz="2000" dirty="0">
                <a:ea typeface="Verdana" panose="020B0604030504040204" pitchFamily="34" charset="0"/>
                <a:cs typeface="Arial" panose="020B0604020202020204" pitchFamily="34" charset="0"/>
              </a:rPr>
              <a:t> të të dhënave dhe sistemeve kompjuterike</a:t>
            </a:r>
          </a:p>
          <a:p>
            <a:pPr marL="800100" lvl="1" indent="-342900" algn="just">
              <a:buFont typeface="Wingdings" panose="05000000000000000000" pitchFamily="2" charset="2"/>
              <a:buChar char="v"/>
            </a:pPr>
            <a:endParaRPr lang="en-US" sz="1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000" dirty="0">
                <a:ea typeface="Verdana" panose="020B0604030504040204" pitchFamily="34" charset="0"/>
                <a:cs typeface="Arial" panose="020B0604020202020204" pitchFamily="34" charset="0"/>
              </a:rPr>
              <a:t>Veprat penale të lidhura me kompjuterë</a:t>
            </a:r>
          </a:p>
          <a:p>
            <a:pPr marL="800100" lvl="1" indent="-342900" algn="just">
              <a:buFont typeface="Wingdings" panose="05000000000000000000" pitchFamily="2" charset="2"/>
              <a:buChar char="v"/>
            </a:pPr>
            <a:endParaRPr lang="en-US" sz="1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000" dirty="0">
                <a:ea typeface="Verdana" panose="020B0604030504040204" pitchFamily="34" charset="0"/>
                <a:cs typeface="Arial" panose="020B0604020202020204" pitchFamily="34" charset="0"/>
              </a:rPr>
              <a:t>Veprat lidhur me përmbajtjen (pornografia me fëmijë)</a:t>
            </a:r>
          </a:p>
          <a:p>
            <a:pPr marL="800100" lvl="1" indent="-342900" algn="just">
              <a:buFont typeface="Wingdings" panose="05000000000000000000" pitchFamily="2" charset="2"/>
              <a:buChar char="v"/>
            </a:pPr>
            <a:endParaRPr lang="en-US" sz="1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sq-AL" sz="2000" dirty="0">
                <a:ea typeface="Verdana" panose="020B0604030504040204" pitchFamily="34" charset="0"/>
                <a:cs typeface="Arial" panose="020B0604020202020204" pitchFamily="34" charset="0"/>
              </a:rPr>
              <a:t>Veprat që lidhen me të drejtën e autorit dhe të drejtat e përafërta (shkelja e të drejtës së autorit</a:t>
            </a:r>
            <a:r>
              <a:rPr lang="sq-AL" sz="2200" dirty="0">
                <a:ea typeface="Verdana" panose="020B0604030504040204" pitchFamily="34" charset="0"/>
                <a:cs typeface="Arial" panose="020B0604020202020204" pitchFamily="34" charset="0"/>
              </a:rPr>
              <a:t>) </a:t>
            </a:r>
          </a:p>
          <a:p>
            <a:pPr algn="just"/>
            <a:endParaRPr lang="en-GB"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xmlns="" id="{BA49C5DC-84B0-432A-BEC6-1D19CE5D202F}"/>
              </a:ext>
            </a:extLst>
          </p:cNvPr>
          <p:cNvSpPr/>
          <p:nvPr/>
        </p:nvSpPr>
        <p:spPr>
          <a:xfrm>
            <a:off x="4612839" y="1166842"/>
            <a:ext cx="4309091" cy="4154984"/>
          </a:xfrm>
          <a:prstGeom prst="rect">
            <a:avLst/>
          </a:prstGeom>
        </p:spPr>
        <p:txBody>
          <a:bodyPr wrap="square">
            <a:spAutoFit/>
          </a:bodyPr>
          <a:lstStyle/>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Përse pornografia me fëmijë?</a:t>
            </a: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Konsensusi global për urrejtjen ndaj veprave penale</a:t>
            </a:r>
          </a:p>
          <a:p>
            <a:pPr marL="800100" lvl="1"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Përse shkelja e të drejtës së autorit?</a:t>
            </a: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Një nga veprat më të zakonshme të kryera në internet</a:t>
            </a:r>
          </a:p>
          <a:p>
            <a:pPr marL="800100" lvl="1"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Lehtësia e shkeljes dhe shkalla e riprodhimit dhe shpërndarjes ka bërë të domosdoshëm </a:t>
            </a:r>
            <a:r>
              <a:rPr lang="sq-AL" sz="2200" dirty="0" err="1">
                <a:ea typeface="Verdana" panose="020B0604030504040204" pitchFamily="34" charset="0"/>
                <a:cs typeface="Arial" panose="020B0604020202020204" pitchFamily="34" charset="0"/>
              </a:rPr>
              <a:t>penalizimin</a:t>
            </a:r>
            <a:r>
              <a:rPr lang="sq-AL" sz="2200" dirty="0">
                <a:ea typeface="Verdana" panose="020B0604030504040204" pitchFamily="34" charset="0"/>
                <a:cs typeface="Arial" panose="020B0604020202020204" pitchFamily="34" charset="0"/>
              </a:rPr>
              <a:t> </a:t>
            </a:r>
          </a:p>
        </p:txBody>
      </p:sp>
    </p:spTree>
    <p:extLst>
      <p:ext uri="{BB962C8B-B14F-4D97-AF65-F5344CB8AC3E}">
        <p14:creationId xmlns:p14="http://schemas.microsoft.com/office/powerpoint/2010/main" xmlns=""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Hyrje në Konventën e Budapestit </a:t>
            </a:r>
          </a:p>
          <a:p>
            <a:pPr algn="ctr" eaLnBrk="1" hangingPunct="1">
              <a:lnSpc>
                <a:spcPct val="80000"/>
              </a:lnSpc>
            </a:pPr>
            <a:endParaRPr lang="en-GB" sz="3200" dirty="0"/>
          </a:p>
        </p:txBody>
      </p:sp>
    </p:spTree>
    <p:extLst>
      <p:ext uri="{BB962C8B-B14F-4D97-AF65-F5344CB8AC3E}">
        <p14:creationId xmlns:p14="http://schemas.microsoft.com/office/powerpoint/2010/main" xmlns=""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16547</TotalTime>
  <Words>3915</Words>
  <Application>Microsoft Office PowerPoint</Application>
  <PresentationFormat>On-screen Show (4:3)</PresentationFormat>
  <Paragraphs>595</Paragraphs>
  <Slides>32</Slides>
  <Notes>26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412</cp:revision>
  <dcterms:created xsi:type="dcterms:W3CDTF">2012-01-25T15:22:10Z</dcterms:created>
  <dcterms:modified xsi:type="dcterms:W3CDTF">2021-04-27T20:19:04Z</dcterms:modified>
</cp:coreProperties>
</file>